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28"/>
  </p:handoutMasterIdLst>
  <p:sldIdLst>
    <p:sldId id="256" r:id="rId5"/>
    <p:sldId id="316" r:id="rId6"/>
    <p:sldId id="317" r:id="rId7"/>
    <p:sldId id="318" r:id="rId8"/>
    <p:sldId id="337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30" r:id="rId19"/>
    <p:sldId id="331" r:id="rId20"/>
    <p:sldId id="332" r:id="rId21"/>
    <p:sldId id="338" r:id="rId22"/>
    <p:sldId id="333" r:id="rId23"/>
    <p:sldId id="339" r:id="rId24"/>
    <p:sldId id="334" r:id="rId25"/>
    <p:sldId id="314" r:id="rId26"/>
    <p:sldId id="336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478"/>
    <a:srgbClr val="EE8012"/>
    <a:srgbClr val="997300"/>
    <a:srgbClr val="636363"/>
    <a:srgbClr val="9E480E"/>
    <a:srgbClr val="9DC3E6"/>
    <a:srgbClr val="F4B183"/>
    <a:srgbClr val="A9D18E"/>
    <a:srgbClr val="FFC00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3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42745938454725E-2"/>
          <c:y val="5.8998104270483617E-2"/>
          <c:w val="0.31484639302681972"/>
          <c:h val="0.90015705431148929"/>
        </c:manualLayout>
      </c:layout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rgbClr val="C622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350-4ACE-B3EA-85268C6998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5A-4021-A118-75CB2A683D05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50-4ACE-B3EA-85268C6998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05A-4021-A118-75CB2A683D05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350-4ACE-B3EA-85268C69988B}"/>
              </c:ext>
            </c:extLst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50-4ACE-B3EA-85268C69988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7350-4ACE-B3EA-85268C69988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05A-4021-A118-75CB2A683D0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05A-4021-A118-75CB2A683D0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05A-4021-A118-75CB2A683D05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05A-4021-A118-75CB2A683D05}"/>
              </c:ext>
            </c:extLst>
          </c:dPt>
          <c:cat>
            <c:strRef>
              <c:f>Аркуш1!$A$2:$A$12</c:f>
              <c:strCache>
                <c:ptCount val="11"/>
                <c:pt idx="0">
                  <c:v>Бізнес</c:v>
                </c:pt>
                <c:pt idx="1">
                  <c:v>Бюджетні органи</c:v>
                </c:pt>
                <c:pt idx="2">
                  <c:v>Охорона здоров’я</c:v>
                </c:pt>
                <c:pt idx="3">
                  <c:v>Житлово-комунальні підприємства</c:v>
                </c:pt>
                <c:pt idx="4">
                  <c:v>Громадські організації</c:v>
                </c:pt>
                <c:pt idx="5">
                  <c:v>Соціальні послуги</c:v>
                </c:pt>
                <c:pt idx="6">
                  <c:v>Культура </c:v>
                </c:pt>
                <c:pt idx="7">
                  <c:v>Спорт </c:v>
                </c:pt>
                <c:pt idx="8">
                  <c:v>Аптеки </c:v>
                </c:pt>
                <c:pt idx="9">
                  <c:v>Освіта </c:v>
                </c:pt>
                <c:pt idx="10">
                  <c:v>Інше</c:v>
                </c:pt>
              </c:strCache>
            </c:strRef>
          </c:cat>
          <c:val>
            <c:numRef>
              <c:f>Аркуш1!$B$2:$B$12</c:f>
              <c:numCache>
                <c:formatCode>General</c:formatCode>
                <c:ptCount val="11"/>
                <c:pt idx="0">
                  <c:v>141</c:v>
                </c:pt>
                <c:pt idx="1">
                  <c:v>71</c:v>
                </c:pt>
                <c:pt idx="2">
                  <c:v>55</c:v>
                </c:pt>
                <c:pt idx="3">
                  <c:v>53</c:v>
                </c:pt>
                <c:pt idx="4">
                  <c:v>48</c:v>
                </c:pt>
                <c:pt idx="5">
                  <c:v>31</c:v>
                </c:pt>
                <c:pt idx="6">
                  <c:v>14</c:v>
                </c:pt>
                <c:pt idx="7">
                  <c:v>10</c:v>
                </c:pt>
                <c:pt idx="8">
                  <c:v>7</c:v>
                </c:pt>
                <c:pt idx="9">
                  <c:v>7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50-4ACE-B3EA-85268C699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25C5-7578-4BB0-A64B-460C56928A1E}" type="datetimeFigureOut">
              <a:rPr lang="uk-UA" smtClean="0"/>
              <a:t>19.12.2024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2322-6972-4806-AD68-58165845C5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98568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3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FC5A-5BEA-4111-94BE-074F6E9CACD7}" type="datetimeFigureOut">
              <a:rPr lang="uk-UA" smtClean="0"/>
              <a:t>19.12.2024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12F-5399-4DEA-B4E3-3B29D6B21F69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0177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7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06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FC5A-5BEA-4111-94BE-074F6E9CACD7}" type="datetimeFigureOut">
              <a:rPr lang="uk-UA" smtClean="0"/>
              <a:t>19.12.2024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12F-5399-4DEA-B4E3-3B29D6B21F69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588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029E-E3A8-4204-BDEE-0798EB9DD63B}" type="datetimeFigureOut">
              <a:rPr lang="uk-UA" smtClean="0"/>
              <a:t>19.12.2024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D4FE4-04C3-4447-A1BC-794AC5E9B3E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2933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7" r:id="rId8"/>
    <p:sldLayoutId id="2147483669" r:id="rId9"/>
    <p:sldLayoutId id="214748367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6528" y="1259735"/>
            <a:ext cx="6840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Vinnytsia Sans" panose="00000500000000000000" pitchFamily="50" charset="0"/>
              </a:rPr>
              <a:t>ЗВІТ</a:t>
            </a:r>
            <a:r>
              <a:rPr lang="en-US" sz="3600" b="1" dirty="0" smtClean="0">
                <a:latin typeface="Vinnytsia Sans" panose="00000500000000000000" pitchFamily="50" charset="0"/>
              </a:rPr>
              <a:t> </a:t>
            </a:r>
            <a:endParaRPr lang="uk-UA" sz="3600" b="1" dirty="0" smtClean="0">
              <a:latin typeface="Vinnytsia Sans" panose="00000500000000000000" pitchFamily="50" charset="0"/>
            </a:endParaRPr>
          </a:p>
          <a:p>
            <a:r>
              <a:rPr lang="ru-RU" sz="3600" b="1" dirty="0" smtClean="0">
                <a:latin typeface="Vinnytsia Sans" panose="00000500000000000000" pitchFamily="50" charset="0"/>
              </a:rPr>
              <a:t>ДЕПАРТАМЕНТУ КОМУНАЛЬНОГО МАЙНА</a:t>
            </a:r>
            <a:endParaRPr lang="en-US" sz="3600" b="1" dirty="0" smtClean="0">
              <a:latin typeface="Vinnytsia Sans" panose="00000500000000000000" pitchFamily="50" charset="0"/>
            </a:endParaRPr>
          </a:p>
          <a:p>
            <a:r>
              <a:rPr lang="ru-RU" sz="3600" b="1" dirty="0" smtClean="0">
                <a:latin typeface="Vinnytsia Sans" panose="00000500000000000000" pitchFamily="50" charset="0"/>
              </a:rPr>
              <a:t>ЗА 202</a:t>
            </a:r>
            <a:r>
              <a:rPr lang="en-US" sz="3600" b="1" dirty="0" smtClean="0">
                <a:latin typeface="Vinnytsia Sans" panose="00000500000000000000" pitchFamily="50" charset="0"/>
              </a:rPr>
              <a:t>3</a:t>
            </a:r>
            <a:r>
              <a:rPr lang="ru-RU" sz="3600" b="1" dirty="0" smtClean="0">
                <a:latin typeface="Vinnytsia Sans" panose="00000500000000000000" pitchFamily="50" charset="0"/>
              </a:rPr>
              <a:t> РІК</a:t>
            </a:r>
            <a:r>
              <a:rPr lang="ru-RU" sz="3600" b="1" dirty="0">
                <a:latin typeface="Vinnytsia Sans" panose="00000500000000000000" pitchFamily="50" charset="0"/>
              </a:rPr>
              <a:t/>
            </a:r>
            <a:br>
              <a:rPr lang="ru-RU" sz="3600" b="1" dirty="0">
                <a:latin typeface="Vinnytsia Sans" panose="00000500000000000000" pitchFamily="50" charset="0"/>
              </a:rPr>
            </a:br>
            <a:endParaRPr lang="ru-RU" sz="3600" b="1" dirty="0">
              <a:latin typeface="Vinnytsia Sans" panose="000005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6528" y="3752725"/>
            <a:ext cx="5064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rgbClr val="C52122"/>
                </a:solidFill>
                <a:latin typeface="Vinnytsia Sans" panose="00000500000000000000" pitchFamily="50" charset="0"/>
              </a:rPr>
              <a:t>Доповідає</a:t>
            </a:r>
            <a:r>
              <a:rPr lang="ru-RU" sz="1400" dirty="0">
                <a:solidFill>
                  <a:srgbClr val="C52122"/>
                </a:solidFill>
                <a:latin typeface="Vinnytsia Sans" panose="00000500000000000000" pitchFamily="50" charset="0"/>
              </a:rPr>
              <a:t>: </a:t>
            </a:r>
          </a:p>
          <a:p>
            <a:r>
              <a:rPr lang="ru-RU" sz="1400" dirty="0">
                <a:solidFill>
                  <a:srgbClr val="C52122"/>
                </a:solidFill>
                <a:latin typeface="Vinnytsia Sans" panose="00000500000000000000" pitchFamily="50" charset="0"/>
              </a:rPr>
              <a:t>Директор департаменту</a:t>
            </a:r>
            <a:br>
              <a:rPr lang="ru-RU" sz="1400" dirty="0">
                <a:solidFill>
                  <a:srgbClr val="C52122"/>
                </a:solidFill>
                <a:latin typeface="Vinnytsia Sans" panose="00000500000000000000" pitchFamily="50" charset="0"/>
              </a:rPr>
            </a:br>
            <a:r>
              <a:rPr lang="ru-RU" sz="1400" dirty="0">
                <a:solidFill>
                  <a:srgbClr val="C52122"/>
                </a:solidFill>
                <a:latin typeface="Vinnytsia Sans" panose="00000500000000000000" pitchFamily="50" charset="0"/>
              </a:rPr>
              <a:t>Андрій ПЕТРОВ</a:t>
            </a:r>
          </a:p>
        </p:txBody>
      </p:sp>
    </p:spTree>
    <p:extLst>
      <p:ext uri="{BB962C8B-B14F-4D97-AF65-F5344CB8AC3E}">
        <p14:creationId xmlns:p14="http://schemas.microsoft.com/office/powerpoint/2010/main" val="23147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ОРЕНДА 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НЕРУХОМОГО МАЙНА</a:t>
            </a: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  <a:endParaRPr lang="ru-RU" sz="1400" b="1" dirty="0">
              <a:solidFill>
                <a:srgbClr val="EE8012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1606640" y="1361673"/>
            <a:ext cx="2475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457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474250" y="1405880"/>
            <a:ext cx="1558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діючих </a:t>
            </a:r>
            <a:b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договорів </a:t>
            </a: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оренди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graphicFrame>
        <p:nvGraphicFramePr>
          <p:cNvPr id="9" name="Діаграма 8"/>
          <p:cNvGraphicFramePr/>
          <p:nvPr>
            <p:extLst>
              <p:ext uri="{D42A27DB-BD31-4B8C-83A1-F6EECF244321}">
                <p14:modId xmlns:p14="http://schemas.microsoft.com/office/powerpoint/2010/main" val="4036398642"/>
              </p:ext>
            </p:extLst>
          </p:nvPr>
        </p:nvGraphicFramePr>
        <p:xfrm>
          <a:off x="312614" y="1911752"/>
          <a:ext cx="8000711" cy="279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Прямокутник 23"/>
          <p:cNvSpPr/>
          <p:nvPr/>
        </p:nvSpPr>
        <p:spPr>
          <a:xfrm>
            <a:off x="3851572" y="2341500"/>
            <a:ext cx="4572000" cy="2585323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Бізнес - 141</a:t>
            </a:r>
            <a:endParaRPr lang="uk-UA" sz="1200" dirty="0">
              <a:latin typeface="Vinnytsia Sa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Бюджетні органи- </a:t>
            </a: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71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Охорона </a:t>
            </a: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здоров’я - </a:t>
            </a: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55</a:t>
            </a:r>
          </a:p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Житлово-комунальні підприємства - </a:t>
            </a: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</a:p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Громадські</a:t>
            </a:r>
            <a: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 - </a:t>
            </a: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Соціальні </a:t>
            </a:r>
            <a: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послуги - </a:t>
            </a: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</a:p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 - </a:t>
            </a: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 - 10</a:t>
            </a:r>
            <a:endParaRPr lang="uk-UA" sz="1200" dirty="0">
              <a:latin typeface="Vinnytsia Sa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Аптеки </a:t>
            </a: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- 7</a:t>
            </a:r>
          </a:p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Освіта - </a:t>
            </a:r>
            <a:r>
              <a:rPr lang="uk-UA" sz="12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</a:p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Інше</a:t>
            </a:r>
            <a:r>
              <a:rPr lang="en-US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sz="1200" dirty="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uk-UA" sz="1200" dirty="0">
              <a:effectLst/>
              <a:latin typeface="Vinnytsia Sa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21594" y="2425423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Овал 32"/>
          <p:cNvSpPr/>
          <p:nvPr/>
        </p:nvSpPr>
        <p:spPr>
          <a:xfrm>
            <a:off x="3721594" y="2684111"/>
            <a:ext cx="78372" cy="78372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/>
          <p:cNvSpPr/>
          <p:nvPr/>
        </p:nvSpPr>
        <p:spPr>
          <a:xfrm>
            <a:off x="3721594" y="2943584"/>
            <a:ext cx="78372" cy="78372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вал 34"/>
          <p:cNvSpPr/>
          <p:nvPr/>
        </p:nvSpPr>
        <p:spPr>
          <a:xfrm>
            <a:off x="3721594" y="3230947"/>
            <a:ext cx="78372" cy="7837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Овал 35"/>
          <p:cNvSpPr/>
          <p:nvPr/>
        </p:nvSpPr>
        <p:spPr>
          <a:xfrm>
            <a:off x="3721594" y="3634161"/>
            <a:ext cx="78372" cy="78372"/>
          </a:xfrm>
          <a:prstGeom prst="ellipse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Овал 36"/>
          <p:cNvSpPr/>
          <p:nvPr/>
        </p:nvSpPr>
        <p:spPr>
          <a:xfrm>
            <a:off x="5936258" y="2425423"/>
            <a:ext cx="78372" cy="78372"/>
          </a:xfrm>
          <a:prstGeom prst="ellipse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Овал 37"/>
          <p:cNvSpPr/>
          <p:nvPr/>
        </p:nvSpPr>
        <p:spPr>
          <a:xfrm>
            <a:off x="5936258" y="2865212"/>
            <a:ext cx="78372" cy="78372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Овал 38"/>
          <p:cNvSpPr/>
          <p:nvPr/>
        </p:nvSpPr>
        <p:spPr>
          <a:xfrm>
            <a:off x="5936258" y="3121074"/>
            <a:ext cx="78372" cy="78372"/>
          </a:xfrm>
          <a:prstGeom prst="ellipse">
            <a:avLst/>
          </a:prstGeom>
          <a:solidFill>
            <a:srgbClr val="9E48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Овал 39"/>
          <p:cNvSpPr/>
          <p:nvPr/>
        </p:nvSpPr>
        <p:spPr>
          <a:xfrm>
            <a:off x="5936258" y="3373332"/>
            <a:ext cx="78372" cy="78372"/>
          </a:xfrm>
          <a:prstGeom prst="ellipse">
            <a:avLst/>
          </a:prstGeom>
          <a:solidFill>
            <a:srgbClr val="636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Овал 40"/>
          <p:cNvSpPr/>
          <p:nvPr/>
        </p:nvSpPr>
        <p:spPr>
          <a:xfrm>
            <a:off x="5936258" y="3625590"/>
            <a:ext cx="78372" cy="78372"/>
          </a:xfrm>
          <a:prstGeom prst="ellipse">
            <a:avLst/>
          </a:prstGeom>
          <a:solidFill>
            <a:srgbClr val="99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Овал 41"/>
          <p:cNvSpPr/>
          <p:nvPr/>
        </p:nvSpPr>
        <p:spPr>
          <a:xfrm>
            <a:off x="5936258" y="3917709"/>
            <a:ext cx="78372" cy="78372"/>
          </a:xfrm>
          <a:prstGeom prst="ellipse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ОРЕНДА 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НЕРУХОМОГО МАЙНА</a:t>
            </a: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  <a:endParaRPr lang="ru-RU" sz="1400" b="1" dirty="0">
              <a:solidFill>
                <a:srgbClr val="EE8012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320917" y="1523535"/>
            <a:ext cx="922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102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188527" y="1567742"/>
            <a:ext cx="1840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укладених договорів </a:t>
            </a:r>
            <a:b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оренди у 2023 році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25" name="Прямокутник 24"/>
          <p:cNvSpPr/>
          <p:nvPr/>
        </p:nvSpPr>
        <p:spPr>
          <a:xfrm>
            <a:off x="340373" y="2674778"/>
            <a:ext cx="715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31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1188527" y="2709999"/>
            <a:ext cx="189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договір оренди майна</a:t>
            </a:r>
            <a:b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через аукціон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28" name="Прямокутник 27"/>
          <p:cNvSpPr/>
          <p:nvPr/>
        </p:nvSpPr>
        <p:spPr>
          <a:xfrm>
            <a:off x="320917" y="3228776"/>
            <a:ext cx="734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35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1169072" y="3263997"/>
            <a:ext cx="2204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договорів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з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продовження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оренди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без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аукціону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30" name="Прямокутник 29"/>
          <p:cNvSpPr/>
          <p:nvPr/>
        </p:nvSpPr>
        <p:spPr>
          <a:xfrm>
            <a:off x="340372" y="3778330"/>
            <a:ext cx="734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36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1188527" y="3813551"/>
            <a:ext cx="1901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договорів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з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передачі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в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оренду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без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аукціону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43" name="Рівнобедрений трикутник 42"/>
          <p:cNvSpPr/>
          <p:nvPr/>
        </p:nvSpPr>
        <p:spPr>
          <a:xfrm rot="10800000">
            <a:off x="434501" y="2193405"/>
            <a:ext cx="389107" cy="335438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Прямокутник 43"/>
          <p:cNvSpPr/>
          <p:nvPr/>
        </p:nvSpPr>
        <p:spPr>
          <a:xfrm>
            <a:off x="4101183" y="1523535"/>
            <a:ext cx="3817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2 123 454, 78 </a:t>
            </a:r>
            <a:r>
              <a:rPr lang="ru-RU" sz="1200" b="1" dirty="0" err="1" smtClean="0">
                <a:latin typeface="Vinnytsia Sans" panose="00000500000000000000" pitchFamily="50" charset="0"/>
              </a:rPr>
              <a:t>грн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45" name="Прямокутник 44"/>
          <p:cNvSpPr/>
          <p:nvPr/>
        </p:nvSpPr>
        <p:spPr>
          <a:xfrm>
            <a:off x="4101183" y="2014352"/>
            <a:ext cx="3103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за результатами претензійної роботи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00" y="2540557"/>
            <a:ext cx="3930323" cy="26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2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АУКЦІОНИ 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З </a:t>
            </a: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ПРИВАТИЗАЦІЇ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  <a:endParaRPr lang="ru-RU" sz="1400" b="1" dirty="0">
              <a:solidFill>
                <a:srgbClr val="EE8012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22" name="Прямоугольник 3"/>
          <p:cNvSpPr/>
          <p:nvPr/>
        </p:nvSpPr>
        <p:spPr>
          <a:xfrm>
            <a:off x="2834374" y="1739491"/>
            <a:ext cx="29695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Vinnytsia Sans" panose="00000500000000000000" pitchFamily="2" charset="0"/>
              </a:rPr>
              <a:t>Підвальні </a:t>
            </a:r>
            <a:r>
              <a:rPr lang="uk-UA" sz="1200" dirty="0" smtClean="0">
                <a:latin typeface="Vinnytsia Sans" panose="00000500000000000000" pitchFamily="2" charset="0"/>
              </a:rPr>
              <a:t>приміщення,</a:t>
            </a:r>
            <a:endParaRPr lang="ru-RU" sz="1200" dirty="0">
              <a:latin typeface="Vinnytsia Sans" panose="00000500000000000000" pitchFamily="2" charset="0"/>
            </a:endParaRPr>
          </a:p>
          <a:p>
            <a:r>
              <a:rPr lang="uk-UA" sz="1200" b="1" dirty="0" smtClean="0">
                <a:latin typeface="Vinnytsia Sans" panose="00000500000000000000" pitchFamily="2" charset="0"/>
              </a:rPr>
              <a:t>вул</a:t>
            </a:r>
            <a:r>
              <a:rPr lang="uk-UA" sz="1200" b="1" dirty="0">
                <a:latin typeface="Vinnytsia Sans" panose="00000500000000000000" pitchFamily="2" charset="0"/>
              </a:rPr>
              <a:t>. Агатангела </a:t>
            </a:r>
            <a:r>
              <a:rPr lang="uk-UA" sz="1200" b="1" dirty="0" smtClean="0">
                <a:latin typeface="Vinnytsia Sans" panose="00000500000000000000" pitchFamily="2" charset="0"/>
              </a:rPr>
              <a:t/>
            </a:r>
            <a:br>
              <a:rPr lang="uk-UA" sz="1200" b="1" dirty="0" smtClean="0">
                <a:latin typeface="Vinnytsia Sans" panose="00000500000000000000" pitchFamily="2" charset="0"/>
              </a:rPr>
            </a:br>
            <a:r>
              <a:rPr lang="uk-UA" sz="1200" b="1" dirty="0" smtClean="0">
                <a:latin typeface="Vinnytsia Sans" panose="00000500000000000000" pitchFamily="2" charset="0"/>
              </a:rPr>
              <a:t>Кримського</a:t>
            </a:r>
            <a:r>
              <a:rPr lang="uk-UA" sz="1200" b="1" dirty="0">
                <a:latin typeface="Vinnytsia Sans" panose="00000500000000000000" pitchFamily="2" charset="0"/>
              </a:rPr>
              <a:t>, </a:t>
            </a:r>
            <a:r>
              <a:rPr lang="uk-UA" sz="1200" b="1" dirty="0" smtClean="0">
                <a:latin typeface="Vinnytsia Sans" panose="00000500000000000000" pitchFamily="2" charset="0"/>
              </a:rPr>
              <a:t>46</a:t>
            </a:r>
            <a:r>
              <a:rPr lang="ru-RU" sz="1200" b="1" dirty="0">
                <a:latin typeface="Vinnytsia Sans" panose="00000500000000000000" pitchFamily="2" charset="0"/>
              </a:rPr>
              <a:t> </a:t>
            </a:r>
            <a:r>
              <a:rPr lang="uk-UA" sz="1200" b="1" dirty="0" smtClean="0">
                <a:latin typeface="Vinnytsia Sans" panose="00000500000000000000" pitchFamily="2" charset="0"/>
              </a:rPr>
              <a:t>(145,2 </a:t>
            </a:r>
            <a:r>
              <a:rPr lang="uk-UA" sz="1200" b="1" dirty="0" smtClean="0">
                <a:latin typeface="Vinnytsia Sans" panose="00000500000000000000" pitchFamily="50" charset="0"/>
              </a:rPr>
              <a:t>м</a:t>
            </a:r>
            <a:r>
              <a:rPr lang="uk-UA" sz="1200" b="1" baseline="30000" dirty="0" smtClean="0">
                <a:latin typeface="Vinnytsia Sans" panose="00000500000000000000" pitchFamily="50" charset="0"/>
              </a:rPr>
              <a:t>2</a:t>
            </a:r>
            <a:r>
              <a:rPr lang="uk-UA" sz="1200" b="1" dirty="0" smtClean="0">
                <a:latin typeface="Vinnytsia Sans" panose="00000500000000000000" pitchFamily="2" charset="0"/>
              </a:rPr>
              <a:t>)</a:t>
            </a:r>
            <a:endParaRPr lang="uk-UA" sz="1200" b="1" dirty="0">
              <a:latin typeface="Vinnytsia Sans" panose="00000500000000000000" pitchFamily="2" charset="0"/>
            </a:endParaRPr>
          </a:p>
          <a:p>
            <a:endParaRPr lang="uk-UA" sz="1200" b="1" dirty="0" smtClean="0">
              <a:latin typeface="Vinnytsia Sans" panose="00000500000000000000" pitchFamily="2" charset="0"/>
            </a:endParaRPr>
          </a:p>
          <a:p>
            <a:r>
              <a:rPr lang="uk-UA" sz="3200" b="1" dirty="0" smtClean="0">
                <a:latin typeface="Vinnytsia Sans" panose="00000500000000000000" pitchFamily="2" charset="0"/>
              </a:rPr>
              <a:t>720 000 </a:t>
            </a:r>
            <a:r>
              <a:rPr lang="uk-UA" sz="1200" b="1" dirty="0" smtClean="0">
                <a:latin typeface="Vinnytsia Sans" panose="00000500000000000000" pitchFamily="2" charset="0"/>
              </a:rPr>
              <a:t>грн</a:t>
            </a:r>
            <a:r>
              <a:rPr lang="uk-UA" sz="3600" dirty="0" smtClean="0">
                <a:latin typeface="Vinnytsia Sans" panose="00000500000000000000" pitchFamily="2" charset="0"/>
              </a:rPr>
              <a:t> </a:t>
            </a:r>
          </a:p>
          <a:p>
            <a:r>
              <a:rPr lang="uk-UA" sz="1200" dirty="0">
                <a:latin typeface="Vinnytsia Sans" panose="00000500000000000000" pitchFamily="2" charset="0"/>
              </a:rPr>
              <a:t>(</a:t>
            </a:r>
            <a:r>
              <a:rPr lang="uk-UA" sz="1200" dirty="0" smtClean="0">
                <a:latin typeface="Vinnytsia Sans" panose="00000500000000000000" pitchFamily="2" charset="0"/>
              </a:rPr>
              <a:t>в </a:t>
            </a:r>
            <a:r>
              <a:rPr lang="uk-UA" sz="1200" dirty="0">
                <a:latin typeface="Vinnytsia Sans" panose="00000500000000000000" pitchFamily="2" charset="0"/>
              </a:rPr>
              <a:t>т. ч. </a:t>
            </a:r>
            <a:r>
              <a:rPr lang="uk-UA" sz="1200" dirty="0" smtClean="0">
                <a:latin typeface="Vinnytsia Sans" panose="00000500000000000000" pitchFamily="2" charset="0"/>
              </a:rPr>
              <a:t>ПДВ)</a:t>
            </a:r>
            <a:endParaRPr lang="ru-RU" sz="1200" dirty="0">
              <a:latin typeface="Vinnytsia Sans" panose="00000500000000000000" pitchFamily="2" charset="0"/>
            </a:endParaRPr>
          </a:p>
          <a:p>
            <a:endParaRPr lang="ru-RU" sz="1200" b="1" dirty="0">
              <a:latin typeface="Vinnytsia Sans" panose="00000500000000000000" pitchFamily="2" charset="0"/>
            </a:endParaRPr>
          </a:p>
        </p:txBody>
      </p:sp>
      <p:sp>
        <p:nvSpPr>
          <p:cNvPr id="32" name="Прямокутник 31"/>
          <p:cNvSpPr/>
          <p:nvPr/>
        </p:nvSpPr>
        <p:spPr>
          <a:xfrm>
            <a:off x="5747442" y="1702614"/>
            <a:ext cx="2973879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Vinnytsia Sans" panose="00000500000000000000" pitchFamily="2" charset="0"/>
              </a:rPr>
              <a:t>Частина окремо стоячої </a:t>
            </a:r>
            <a:r>
              <a:rPr lang="uk-UA" sz="1200" dirty="0" smtClean="0">
                <a:latin typeface="Vinnytsia Sans" panose="00000500000000000000" pitchFamily="2" charset="0"/>
              </a:rPr>
              <a:t/>
            </a:r>
            <a:br>
              <a:rPr lang="uk-UA" sz="1200" dirty="0" smtClean="0">
                <a:latin typeface="Vinnytsia Sans" panose="00000500000000000000" pitchFamily="2" charset="0"/>
              </a:rPr>
            </a:br>
            <a:r>
              <a:rPr lang="uk-UA" sz="1200" dirty="0" smtClean="0">
                <a:latin typeface="Vinnytsia Sans" panose="00000500000000000000" pitchFamily="2" charset="0"/>
              </a:rPr>
              <a:t>будівлі, </a:t>
            </a:r>
            <a:r>
              <a:rPr lang="uk-UA" sz="1200" b="1" dirty="0" smtClean="0">
                <a:latin typeface="Vinnytsia Sans" panose="00000500000000000000" pitchFamily="2" charset="0"/>
              </a:rPr>
              <a:t>вул</a:t>
            </a:r>
            <a:r>
              <a:rPr lang="uk-UA" sz="1200" b="1" dirty="0">
                <a:latin typeface="Vinnytsia Sans" panose="00000500000000000000" pitchFamily="2" charset="0"/>
              </a:rPr>
              <a:t>. </a:t>
            </a:r>
            <a:r>
              <a:rPr lang="uk-UA" sz="1200" b="1" dirty="0" smtClean="0">
                <a:latin typeface="Vinnytsia Sans" panose="00000500000000000000" pitchFamily="2" charset="0"/>
              </a:rPr>
              <a:t>Левка</a:t>
            </a:r>
            <a:br>
              <a:rPr lang="uk-UA" sz="1200" b="1" dirty="0" smtClean="0">
                <a:latin typeface="Vinnytsia Sans" panose="00000500000000000000" pitchFamily="2" charset="0"/>
              </a:rPr>
            </a:br>
            <a:r>
              <a:rPr lang="uk-UA" sz="1200" b="1" dirty="0" smtClean="0">
                <a:latin typeface="Vinnytsia Sans" panose="00000500000000000000" pitchFamily="2" charset="0"/>
              </a:rPr>
              <a:t>Лук’яненка</a:t>
            </a:r>
            <a:r>
              <a:rPr lang="uk-UA" sz="1200" b="1" dirty="0">
                <a:latin typeface="Vinnytsia Sans" panose="00000500000000000000" pitchFamily="2" charset="0"/>
              </a:rPr>
              <a:t>, </a:t>
            </a:r>
            <a:r>
              <a:rPr lang="uk-UA" sz="1200" b="1" dirty="0" smtClean="0">
                <a:latin typeface="Vinnytsia Sans" panose="00000500000000000000" pitchFamily="2" charset="0"/>
              </a:rPr>
              <a:t>52-А (143,9 </a:t>
            </a:r>
            <a:r>
              <a:rPr lang="uk-UA" sz="1200" b="1" dirty="0">
                <a:latin typeface="Vinnytsia Sans" panose="00000500000000000000" pitchFamily="50" charset="0"/>
              </a:rPr>
              <a:t>м</a:t>
            </a:r>
            <a:r>
              <a:rPr lang="uk-UA" sz="1200" b="1" baseline="30000" dirty="0">
                <a:latin typeface="Vinnytsia Sans" panose="00000500000000000000" pitchFamily="50" charset="0"/>
              </a:rPr>
              <a:t>2</a:t>
            </a:r>
            <a:r>
              <a:rPr lang="uk-UA" sz="1200" b="1" dirty="0">
                <a:latin typeface="Vinnytsia Sans" panose="00000500000000000000" pitchFamily="50" charset="0"/>
              </a:rPr>
              <a:t>)</a:t>
            </a:r>
            <a:endParaRPr lang="uk-UA" sz="1200" b="1" baseline="30000" dirty="0">
              <a:latin typeface="Vinnytsia Sans" panose="00000500000000000000" pitchFamily="50" charset="0"/>
            </a:endParaRPr>
          </a:p>
          <a:p>
            <a:endParaRPr lang="uk-UA" sz="1200" b="1" dirty="0" smtClean="0">
              <a:latin typeface="Vinnytsia Sans" panose="00000500000000000000" pitchFamily="2" charset="0"/>
            </a:endParaRPr>
          </a:p>
          <a:p>
            <a:r>
              <a:rPr lang="uk-UA" sz="3200" b="1" dirty="0" smtClean="0">
                <a:latin typeface="Vinnytsia Sans" panose="00000500000000000000" pitchFamily="2" charset="0"/>
              </a:rPr>
              <a:t>1 218 000 </a:t>
            </a:r>
            <a:r>
              <a:rPr lang="uk-UA" sz="1200" b="1" dirty="0" smtClean="0">
                <a:latin typeface="Vinnytsia Sans" panose="00000500000000000000" pitchFamily="2" charset="0"/>
              </a:rPr>
              <a:t>грн</a:t>
            </a:r>
            <a:r>
              <a:rPr lang="uk-UA" sz="3300" dirty="0" smtClean="0">
                <a:latin typeface="Vinnytsia Sans" panose="00000500000000000000" pitchFamily="2" charset="0"/>
              </a:rPr>
              <a:t> </a:t>
            </a:r>
          </a:p>
          <a:p>
            <a:r>
              <a:rPr lang="uk-UA" sz="1200" dirty="0" smtClean="0">
                <a:latin typeface="Vinnytsia Sans" panose="00000500000000000000" pitchFamily="2" charset="0"/>
              </a:rPr>
              <a:t>(в </a:t>
            </a:r>
            <a:r>
              <a:rPr lang="uk-UA" sz="1200" dirty="0">
                <a:latin typeface="Vinnytsia Sans" panose="00000500000000000000" pitchFamily="2" charset="0"/>
              </a:rPr>
              <a:t>т. ч. </a:t>
            </a:r>
            <a:r>
              <a:rPr lang="uk-UA" sz="1200" dirty="0" smtClean="0">
                <a:latin typeface="Vinnytsia Sans" panose="00000500000000000000" pitchFamily="2" charset="0"/>
              </a:rPr>
              <a:t>ПДВ)</a:t>
            </a:r>
            <a:endParaRPr lang="ru-RU" sz="1200" dirty="0">
              <a:latin typeface="Vinnytsia Sans" panose="00000500000000000000" pitchFamily="2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t="14980" r="7075" b="13079"/>
          <a:stretch/>
        </p:blipFill>
        <p:spPr>
          <a:xfrm>
            <a:off x="405628" y="3392088"/>
            <a:ext cx="2211448" cy="1736239"/>
          </a:xfrm>
          <a:prstGeom prst="rect">
            <a:avLst/>
          </a:prstGeom>
        </p:spPr>
      </p:pic>
      <p:sp>
        <p:nvSpPr>
          <p:cNvPr id="34" name="Прямокутник 33"/>
          <p:cNvSpPr/>
          <p:nvPr/>
        </p:nvSpPr>
        <p:spPr>
          <a:xfrm>
            <a:off x="336064" y="1739491"/>
            <a:ext cx="2614659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latin typeface="Vinnytsia Sans" panose="00000500000000000000" pitchFamily="2" charset="0"/>
              </a:rPr>
              <a:t>Нежитлове приміщення,</a:t>
            </a:r>
            <a:endParaRPr lang="ru-RU" sz="1200" dirty="0">
              <a:latin typeface="Vinnytsia Sans" panose="00000500000000000000" pitchFamily="2" charset="0"/>
            </a:endParaRPr>
          </a:p>
          <a:p>
            <a:r>
              <a:rPr lang="uk-UA" sz="1200" b="1" dirty="0" smtClean="0">
                <a:latin typeface="Vinnytsia Sans" panose="00000500000000000000" pitchFamily="2" charset="0"/>
              </a:rPr>
              <a:t>вул</a:t>
            </a:r>
            <a:r>
              <a:rPr lang="uk-UA" sz="1200" b="1" dirty="0">
                <a:latin typeface="Vinnytsia Sans" panose="00000500000000000000" pitchFamily="2" charset="0"/>
              </a:rPr>
              <a:t>. С. </a:t>
            </a:r>
            <a:r>
              <a:rPr lang="uk-UA" sz="1200" b="1" dirty="0" err="1">
                <a:latin typeface="Vinnytsia Sans" panose="00000500000000000000" pitchFamily="2" charset="0"/>
              </a:rPr>
              <a:t>Зулінського</a:t>
            </a:r>
            <a:r>
              <a:rPr lang="uk-UA" sz="1200" b="1" dirty="0">
                <a:latin typeface="Vinnytsia Sans" panose="00000500000000000000" pitchFamily="2" charset="0"/>
              </a:rPr>
              <a:t>, 33</a:t>
            </a:r>
          </a:p>
          <a:p>
            <a:r>
              <a:rPr lang="uk-UA" sz="1200" b="1" dirty="0" smtClean="0">
                <a:latin typeface="Vinnytsia Sans" panose="00000500000000000000" pitchFamily="2" charset="0"/>
              </a:rPr>
              <a:t>(69,0 </a:t>
            </a:r>
            <a:r>
              <a:rPr lang="uk-UA" sz="1200" b="1" dirty="0" smtClean="0">
                <a:latin typeface="Vinnytsia Sans" panose="00000500000000000000" pitchFamily="50" charset="0"/>
              </a:rPr>
              <a:t>м</a:t>
            </a:r>
            <a:r>
              <a:rPr lang="uk-UA" sz="1200" b="1" baseline="30000" dirty="0" smtClean="0">
                <a:latin typeface="Vinnytsia Sans" panose="00000500000000000000" pitchFamily="50" charset="0"/>
              </a:rPr>
              <a:t>2</a:t>
            </a:r>
            <a:r>
              <a:rPr lang="ru-RU" sz="1200" b="1" dirty="0" smtClean="0">
                <a:latin typeface="Vinnytsia Sans" panose="00000500000000000000" pitchFamily="2" charset="0"/>
              </a:rPr>
              <a:t>)</a:t>
            </a:r>
          </a:p>
          <a:p>
            <a:endParaRPr lang="uk-UA" sz="1200" b="1" dirty="0">
              <a:latin typeface="Vinnytsia Sans" panose="00000500000000000000" pitchFamily="2" charset="0"/>
            </a:endParaRPr>
          </a:p>
          <a:p>
            <a:r>
              <a:rPr lang="uk-UA" sz="3200" b="1" dirty="0" smtClean="0">
                <a:latin typeface="Vinnytsia Sans" panose="00000500000000000000" pitchFamily="2" charset="0"/>
              </a:rPr>
              <a:t>573 332 </a:t>
            </a:r>
            <a:r>
              <a:rPr lang="uk-UA" sz="1200" b="1" dirty="0" smtClean="0">
                <a:latin typeface="Vinnytsia Sans" panose="00000500000000000000" pitchFamily="2" charset="0"/>
              </a:rPr>
              <a:t>грн</a:t>
            </a:r>
            <a:r>
              <a:rPr lang="uk-UA" sz="3300" dirty="0" smtClean="0">
                <a:latin typeface="Vinnytsia Sans" panose="00000500000000000000" pitchFamily="2" charset="0"/>
              </a:rPr>
              <a:t> </a:t>
            </a:r>
          </a:p>
          <a:p>
            <a:r>
              <a:rPr lang="uk-UA" sz="1200" dirty="0" smtClean="0">
                <a:latin typeface="Vinnytsia Sans" panose="00000500000000000000" pitchFamily="2" charset="0"/>
              </a:rPr>
              <a:t>(в </a:t>
            </a:r>
            <a:r>
              <a:rPr lang="uk-UA" sz="1200" dirty="0">
                <a:latin typeface="Vinnytsia Sans" panose="00000500000000000000" pitchFamily="2" charset="0"/>
              </a:rPr>
              <a:t>т. ч. </a:t>
            </a:r>
            <a:r>
              <a:rPr lang="uk-UA" sz="1200" dirty="0" smtClean="0">
                <a:latin typeface="Vinnytsia Sans" panose="00000500000000000000" pitchFamily="2" charset="0"/>
              </a:rPr>
              <a:t>ПДВ)</a:t>
            </a:r>
            <a:endParaRPr lang="uk-UA" sz="1200" dirty="0">
              <a:latin typeface="Vinnytsia Sans" panose="00000500000000000000" pitchFamily="2" charset="0"/>
            </a:endParaRPr>
          </a:p>
        </p:txBody>
      </p:sp>
      <p:sp>
        <p:nvSpPr>
          <p:cNvPr id="35" name="Прямокутник 34"/>
          <p:cNvSpPr/>
          <p:nvPr/>
        </p:nvSpPr>
        <p:spPr>
          <a:xfrm>
            <a:off x="5747442" y="651232"/>
            <a:ext cx="12119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200" b="1" dirty="0" smtClean="0">
                <a:solidFill>
                  <a:srgbClr val="EE8012"/>
                </a:solidFill>
                <a:latin typeface="Vinnytsia Sans" panose="00000500000000000000" pitchFamily="50" charset="0"/>
              </a:rPr>
              <a:t>30</a:t>
            </a:r>
          </a:p>
          <a:p>
            <a:pPr lvl="0"/>
            <a:r>
              <a:rPr lang="ru-RU" sz="1200" dirty="0" err="1">
                <a:solidFill>
                  <a:srgbClr val="EE8012"/>
                </a:solidFill>
                <a:latin typeface="Vinnytsia Sans" panose="00000500000000000000" pitchFamily="50" charset="0"/>
              </a:rPr>
              <a:t>о</a:t>
            </a:r>
            <a:r>
              <a:rPr lang="ru-RU" sz="1200" dirty="0" err="1" smtClean="0">
                <a:solidFill>
                  <a:srgbClr val="EE8012"/>
                </a:solidFill>
                <a:latin typeface="Vinnytsia Sans" panose="00000500000000000000" pitchFamily="50" charset="0"/>
              </a:rPr>
              <a:t>голошених</a:t>
            </a:r>
            <a:r>
              <a:rPr lang="ru-RU" sz="1200" dirty="0" smtClean="0">
                <a:solidFill>
                  <a:srgbClr val="EE8012"/>
                </a:solidFill>
                <a:latin typeface="Vinnytsia Sans" panose="00000500000000000000" pitchFamily="50" charset="0"/>
              </a:rPr>
              <a:t> </a:t>
            </a:r>
            <a:br>
              <a:rPr lang="ru-RU" sz="1200" dirty="0" smtClean="0">
                <a:solidFill>
                  <a:srgbClr val="EE8012"/>
                </a:solidFill>
                <a:latin typeface="Vinnytsia Sans" panose="00000500000000000000" pitchFamily="50" charset="0"/>
              </a:rPr>
            </a:br>
            <a:r>
              <a:rPr lang="ru-RU" sz="1200" dirty="0" err="1" smtClean="0">
                <a:solidFill>
                  <a:srgbClr val="EE8012"/>
                </a:solidFill>
                <a:latin typeface="Vinnytsia Sans" panose="00000500000000000000" pitchFamily="50" charset="0"/>
              </a:rPr>
              <a:t>аукціонів</a:t>
            </a:r>
            <a:endParaRPr lang="ru-RU" sz="1200" dirty="0">
              <a:solidFill>
                <a:srgbClr val="EE8012"/>
              </a:solidFill>
              <a:latin typeface="Vinnytsia Sans" panose="00000500000000000000" pitchFamily="50" charset="0"/>
            </a:endParaRPr>
          </a:p>
        </p:txBody>
      </p:sp>
      <p:sp>
        <p:nvSpPr>
          <p:cNvPr id="36" name="Прямокутник 35"/>
          <p:cNvSpPr/>
          <p:nvPr/>
        </p:nvSpPr>
        <p:spPr>
          <a:xfrm>
            <a:off x="6943291" y="651231"/>
            <a:ext cx="13650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200" b="1" dirty="0">
                <a:solidFill>
                  <a:srgbClr val="EE8012"/>
                </a:solidFill>
                <a:latin typeface="Vinnytsia Sans" panose="00000500000000000000" pitchFamily="50" charset="0"/>
              </a:rPr>
              <a:t>6</a:t>
            </a:r>
            <a:endParaRPr lang="uk-UA" sz="3200" b="1" dirty="0" smtClean="0">
              <a:solidFill>
                <a:srgbClr val="EE8012"/>
              </a:solidFill>
              <a:latin typeface="Vinnytsia Sans" panose="00000500000000000000" pitchFamily="50" charset="0"/>
            </a:endParaRPr>
          </a:p>
          <a:p>
            <a:pPr lvl="0"/>
            <a:r>
              <a:rPr lang="ru-RU" sz="1200" dirty="0" err="1" smtClean="0">
                <a:solidFill>
                  <a:srgbClr val="EE8012"/>
                </a:solidFill>
                <a:latin typeface="Vinnytsia Sans" panose="00000500000000000000" pitchFamily="50" charset="0"/>
              </a:rPr>
              <a:t>об‘єктів</a:t>
            </a:r>
            <a:endParaRPr lang="ru-RU" sz="1200" dirty="0" smtClean="0">
              <a:solidFill>
                <a:srgbClr val="EE8012"/>
              </a:solidFill>
              <a:latin typeface="Vinnytsia Sans" panose="00000500000000000000" pitchFamily="50" charset="0"/>
            </a:endParaRPr>
          </a:p>
          <a:p>
            <a:pPr lvl="0"/>
            <a:r>
              <a:rPr lang="ru-RU" sz="1200" dirty="0" err="1" smtClean="0">
                <a:solidFill>
                  <a:srgbClr val="EE8012"/>
                </a:solidFill>
                <a:latin typeface="Vinnytsia Sans" panose="00000500000000000000" pitchFamily="50" charset="0"/>
              </a:rPr>
              <a:t>приватизовано</a:t>
            </a:r>
            <a:endParaRPr lang="ru-RU" sz="1200" dirty="0">
              <a:solidFill>
                <a:srgbClr val="EE8012"/>
              </a:solidFill>
              <a:latin typeface="Vinnytsia Sans" panose="00000500000000000000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" b="17859"/>
          <a:stretch/>
        </p:blipFill>
        <p:spPr>
          <a:xfrm>
            <a:off x="5803914" y="3389822"/>
            <a:ext cx="2791446" cy="17283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49" y="3376232"/>
            <a:ext cx="2336127" cy="17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4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АУКЦІОНИ 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З </a:t>
            </a: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ПРИВАТИЗАЦІЇ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  <a:endParaRPr lang="ru-RU" sz="1400" b="1" dirty="0">
              <a:solidFill>
                <a:srgbClr val="EE8012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15526" t="616" r="19646" b="1501"/>
          <a:stretch/>
        </p:blipFill>
        <p:spPr>
          <a:xfrm>
            <a:off x="3150062" y="3075077"/>
            <a:ext cx="2355793" cy="2061937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3041358" y="1528729"/>
            <a:ext cx="28428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Нежитлове </a:t>
            </a:r>
            <a:r>
              <a:rPr lang="uk-UA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приміщення, </a:t>
            </a:r>
            <a:br>
              <a:rPr lang="uk-UA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</a:br>
            <a:r>
              <a:rPr lang="uk-UA" sz="1200" b="1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вул</a:t>
            </a:r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. Юрія Клена</a:t>
            </a:r>
            <a:r>
              <a:rPr lang="uk-UA" sz="1200" b="1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, 1 (246,3 м</a:t>
            </a:r>
            <a:r>
              <a:rPr lang="uk-UA" sz="1200" b="1" baseline="300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2</a:t>
            </a:r>
            <a:r>
              <a:rPr lang="uk-UA" sz="1200" b="1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)</a:t>
            </a:r>
            <a:r>
              <a:rPr lang="uk-UA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/>
            </a:r>
            <a:br>
              <a:rPr lang="uk-UA" sz="1400" dirty="0">
                <a:latin typeface="Vinnytsia Sans" panose="00000500000000000000" pitchFamily="50" charset="0"/>
                <a:ea typeface="Microsoft Sans Serif" panose="020B0604020202020204" pitchFamily="34" charset="0"/>
              </a:rPr>
            </a:br>
            <a:endParaRPr lang="uk-UA" sz="1200" b="1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>
              <a:tabLst>
                <a:tab pos="0" algn="l"/>
              </a:tabLst>
            </a:pPr>
            <a:r>
              <a:rPr lang="uk-UA" sz="3200" b="1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3 989 676 </a:t>
            </a:r>
            <a:r>
              <a:rPr lang="uk-UA" sz="1200" b="1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грн </a:t>
            </a:r>
          </a:p>
          <a:p>
            <a:pPr>
              <a:tabLst>
                <a:tab pos="0" algn="l"/>
              </a:tabLst>
            </a:pPr>
            <a:r>
              <a:rPr lang="uk-UA" sz="14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(</a:t>
            </a:r>
            <a:r>
              <a:rPr lang="uk-UA" sz="14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в т. ч. ПДВ)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5105" r="16961" b="13184"/>
          <a:stretch/>
        </p:blipFill>
        <p:spPr>
          <a:xfrm>
            <a:off x="5974898" y="3075077"/>
            <a:ext cx="2908852" cy="2068423"/>
          </a:xfrm>
          <a:prstGeom prst="rect">
            <a:avLst/>
          </a:prstGeom>
        </p:spPr>
      </p:pic>
      <p:sp>
        <p:nvSpPr>
          <p:cNvPr id="20" name="Прямокутник 19"/>
          <p:cNvSpPr/>
          <p:nvPr/>
        </p:nvSpPr>
        <p:spPr>
          <a:xfrm>
            <a:off x="5884225" y="1564636"/>
            <a:ext cx="2759364" cy="131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Нежитлова будівля, </a:t>
            </a:r>
            <a:br>
              <a:rPr lang="uk-UA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</a:br>
            <a:r>
              <a:rPr lang="uk-UA" sz="1200" b="1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вул</a:t>
            </a:r>
            <a:r>
              <a:rPr lang="uk-UA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. Монастирська, </a:t>
            </a:r>
            <a:r>
              <a:rPr lang="uk-UA" sz="1200" b="1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1 (364,4 м</a:t>
            </a:r>
            <a:r>
              <a:rPr lang="uk-UA" sz="1200" b="1" baseline="300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2</a:t>
            </a:r>
            <a:r>
              <a:rPr lang="uk-UA" sz="1200" b="1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)</a:t>
            </a:r>
            <a:endParaRPr lang="uk-UA" sz="1200" b="1" baseline="300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/>
            <a:endParaRPr lang="uk-UA" sz="1400" baseline="300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/>
            <a:r>
              <a:rPr lang="uk-UA" sz="3200" b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6 120 960 </a:t>
            </a:r>
            <a:r>
              <a:rPr lang="uk-UA" sz="1200" b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r>
              <a:rPr lang="uk-UA" sz="1400" b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/>
            </a:r>
            <a:br>
              <a:rPr lang="uk-UA" sz="1400" b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</a:br>
            <a:r>
              <a:rPr lang="uk-UA" sz="14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(</a:t>
            </a:r>
            <a:r>
              <a:rPr lang="uk-UA" sz="14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в т. ч. ПДВ)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/>
          <a:srcRect l="14803" t="-934" r="12741" b="934"/>
          <a:stretch/>
        </p:blipFill>
        <p:spPr>
          <a:xfrm>
            <a:off x="376136" y="3053691"/>
            <a:ext cx="2412460" cy="2083324"/>
          </a:xfrm>
          <a:prstGeom prst="rect">
            <a:avLst/>
          </a:prstGeom>
        </p:spPr>
      </p:pic>
      <p:sp>
        <p:nvSpPr>
          <p:cNvPr id="26" name="Прямоугольник 4"/>
          <p:cNvSpPr/>
          <p:nvPr/>
        </p:nvSpPr>
        <p:spPr>
          <a:xfrm>
            <a:off x="318972" y="1528729"/>
            <a:ext cx="290322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Vinnytsia Sans" panose="00000500000000000000" pitchFamily="2" charset="0"/>
              </a:rPr>
              <a:t>Нежитлова </a:t>
            </a:r>
            <a:r>
              <a:rPr lang="uk-UA" sz="1200" dirty="0" smtClean="0">
                <a:latin typeface="Vinnytsia Sans" panose="00000500000000000000" pitchFamily="2" charset="0"/>
              </a:rPr>
              <a:t>будівля,</a:t>
            </a:r>
            <a:endParaRPr lang="uk-UA" sz="1200" baseline="30000" dirty="0">
              <a:latin typeface="Vinnytsia Sans" panose="00000500000000000000" pitchFamily="50" charset="0"/>
            </a:endParaRPr>
          </a:p>
          <a:p>
            <a:r>
              <a:rPr lang="uk-UA" sz="1200" b="1" dirty="0" smtClean="0">
                <a:latin typeface="Vinnytsia Sans" panose="00000500000000000000" pitchFamily="2" charset="0"/>
              </a:rPr>
              <a:t>вул</a:t>
            </a:r>
            <a:r>
              <a:rPr lang="uk-UA" sz="1200" b="1" dirty="0">
                <a:latin typeface="Vinnytsia Sans" panose="00000500000000000000" pitchFamily="2" charset="0"/>
              </a:rPr>
              <a:t>. І. Бевза, </a:t>
            </a:r>
            <a:r>
              <a:rPr lang="ru-RU" sz="1200" b="1" dirty="0" smtClean="0">
                <a:latin typeface="Vinnytsia Sans" panose="00000500000000000000" pitchFamily="2" charset="0"/>
              </a:rPr>
              <a:t>4 </a:t>
            </a:r>
            <a:r>
              <a:rPr lang="uk-UA" sz="1200" b="1" dirty="0" smtClean="0">
                <a:latin typeface="Vinnytsia Sans" panose="00000500000000000000" pitchFamily="2" charset="0"/>
              </a:rPr>
              <a:t>(243,0 </a:t>
            </a:r>
            <a:r>
              <a:rPr lang="uk-UA" sz="1200" b="1" dirty="0" smtClean="0">
                <a:latin typeface="Vinnytsia Sans" panose="00000500000000000000" pitchFamily="50" charset="0"/>
              </a:rPr>
              <a:t>м</a:t>
            </a:r>
            <a:r>
              <a:rPr lang="uk-UA" sz="1200" b="1" baseline="30000" dirty="0" smtClean="0">
                <a:latin typeface="Vinnytsia Sans" panose="00000500000000000000" pitchFamily="50" charset="0"/>
              </a:rPr>
              <a:t>2</a:t>
            </a:r>
            <a:r>
              <a:rPr lang="uk-UA" sz="1200" b="1" dirty="0" smtClean="0">
                <a:latin typeface="Vinnytsia Sans" panose="00000500000000000000" pitchFamily="2" charset="0"/>
              </a:rPr>
              <a:t>) </a:t>
            </a:r>
          </a:p>
          <a:p>
            <a:endParaRPr lang="uk-UA" sz="1200" b="1" dirty="0">
              <a:latin typeface="Vinnytsia Sans" panose="00000500000000000000" pitchFamily="2" charset="0"/>
            </a:endParaRPr>
          </a:p>
          <a:p>
            <a:r>
              <a:rPr lang="ru-RU" sz="3200" b="1" dirty="0" smtClean="0">
                <a:latin typeface="Vinnytsia Sans" panose="00000500000000000000" pitchFamily="2" charset="0"/>
              </a:rPr>
              <a:t>1 681 200 </a:t>
            </a:r>
            <a:r>
              <a:rPr lang="uk-UA" sz="1200" b="1" dirty="0" smtClean="0">
                <a:latin typeface="Vinnytsia Sans" panose="00000500000000000000" pitchFamily="2" charset="0"/>
              </a:rPr>
              <a:t>грн</a:t>
            </a:r>
            <a:r>
              <a:rPr lang="uk-UA" sz="3300" dirty="0" smtClean="0">
                <a:latin typeface="Vinnytsia Sans" panose="00000500000000000000" pitchFamily="2" charset="0"/>
              </a:rPr>
              <a:t> </a:t>
            </a:r>
            <a:endParaRPr lang="uk-UA" dirty="0" smtClean="0">
              <a:latin typeface="Vinnytsia Sans" panose="00000500000000000000" pitchFamily="2" charset="0"/>
            </a:endParaRPr>
          </a:p>
          <a:p>
            <a:r>
              <a:rPr lang="ru-RU" sz="1200" dirty="0" smtClean="0">
                <a:latin typeface="Vinnytsia Sans" panose="00000500000000000000" pitchFamily="2" charset="0"/>
              </a:rPr>
              <a:t>(в </a:t>
            </a:r>
            <a:r>
              <a:rPr lang="ru-RU" sz="1200" dirty="0">
                <a:latin typeface="Vinnytsia Sans" panose="00000500000000000000" pitchFamily="2" charset="0"/>
              </a:rPr>
              <a:t>т. ч. </a:t>
            </a:r>
            <a:r>
              <a:rPr lang="ru-RU" sz="1200" dirty="0" smtClean="0">
                <a:latin typeface="Vinnytsia Sans" panose="00000500000000000000" pitchFamily="2" charset="0"/>
              </a:rPr>
              <a:t>ПДВ)</a:t>
            </a:r>
            <a:endParaRPr lang="ru-RU" sz="1200" dirty="0">
              <a:latin typeface="Vinnytsia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3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ІНФРАСТРУКТУРА</a:t>
            </a: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  <a:endParaRPr lang="ru-RU" sz="1400" b="1" dirty="0">
              <a:solidFill>
                <a:srgbClr val="EE8012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3450077" y="1477203"/>
            <a:ext cx="48632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ІНВЕНТАРИЗАЦІЯ ОБ'ЄКТІВ ІНЖЕНЕРНОЇ ІНФРАСТРУКТУРИ КОМУНАЛЬНОЇ ВЛАСНОСТІ </a:t>
            </a:r>
            <a:endParaRPr lang="ru-RU" sz="1200" b="1" dirty="0">
              <a:solidFill>
                <a:srgbClr val="EE8012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450076" y="2085886"/>
            <a:ext cx="44812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 err="1" smtClean="0">
                <a:latin typeface="Vinnytsia Sans" panose="00000500000000000000" pitchFamily="50" charset="0"/>
              </a:rPr>
              <a:t>Розміщено</a:t>
            </a:r>
            <a:r>
              <a:rPr lang="ru-RU" sz="1200" dirty="0" smtClean="0">
                <a:latin typeface="Vinnytsia Sans" panose="00000500000000000000" pitchFamily="50" charset="0"/>
              </a:rPr>
              <a:t> </a:t>
            </a:r>
            <a:r>
              <a:rPr lang="ru-RU" sz="1200" dirty="0">
                <a:latin typeface="Vinnytsia Sans" panose="00000500000000000000" pitchFamily="50" charset="0"/>
              </a:rPr>
              <a:t>на </a:t>
            </a:r>
            <a:r>
              <a:rPr lang="ru-RU" sz="1200" dirty="0" err="1">
                <a:latin typeface="Vinnytsia Sans" panose="00000500000000000000" pitchFamily="50" charset="0"/>
              </a:rPr>
              <a:t>внутрішніх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інформаційних</a:t>
            </a:r>
            <a:r>
              <a:rPr lang="ru-RU" sz="1200" dirty="0">
                <a:latin typeface="Vinnytsia Sans" panose="00000500000000000000" pitchFamily="50" charset="0"/>
              </a:rPr>
              <a:t> ресурсах </a:t>
            </a:r>
            <a:r>
              <a:rPr lang="ru-RU" sz="1200" dirty="0" err="1">
                <a:latin typeface="Vinnytsia Sans" panose="00000500000000000000" pitchFamily="50" charset="0"/>
              </a:rPr>
              <a:t>міської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smtClean="0">
                <a:latin typeface="Vinnytsia Sans" panose="00000500000000000000" pitchFamily="50" charset="0"/>
              </a:rPr>
              <a:t>ради</a:t>
            </a:r>
          </a:p>
          <a:p>
            <a:pPr>
              <a:spcAft>
                <a:spcPts val="600"/>
              </a:spcAft>
            </a:pPr>
            <a:r>
              <a:rPr lang="ru-RU" sz="1200" dirty="0" err="1" smtClean="0">
                <a:latin typeface="Vinnytsia Sans" panose="00000500000000000000" pitchFamily="50" charset="0"/>
              </a:rPr>
              <a:t>Звітування</a:t>
            </a:r>
            <a:r>
              <a:rPr lang="ru-RU" sz="1200" dirty="0" smtClean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балансоутримувачів</a:t>
            </a:r>
            <a:r>
              <a:rPr lang="ru-RU" sz="1200" dirty="0">
                <a:latin typeface="Vinnytsia Sans" panose="00000500000000000000" pitchFamily="50" charset="0"/>
              </a:rPr>
              <a:t> до </a:t>
            </a:r>
            <a:r>
              <a:rPr lang="ru-RU" sz="1200" dirty="0" smtClean="0">
                <a:latin typeface="Vinnytsia Sans" panose="00000500000000000000" pitchFamily="50" charset="0"/>
              </a:rPr>
              <a:t>1 </a:t>
            </a:r>
            <a:r>
              <a:rPr lang="ru-RU" sz="1200" dirty="0" err="1">
                <a:latin typeface="Vinnytsia Sans" panose="00000500000000000000" pitchFamily="50" charset="0"/>
              </a:rPr>
              <a:t>травня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smtClean="0">
                <a:latin typeface="Vinnytsia Sans" panose="00000500000000000000" pitchFamily="50" charset="0"/>
              </a:rPr>
              <a:t/>
            </a:r>
            <a:br>
              <a:rPr lang="ru-RU" sz="1200" dirty="0" smtClean="0">
                <a:latin typeface="Vinnytsia Sans" panose="00000500000000000000" pitchFamily="50" charset="0"/>
              </a:rPr>
            </a:br>
            <a:r>
              <a:rPr lang="ru-RU" sz="1200" dirty="0" smtClean="0">
                <a:latin typeface="Vinnytsia Sans" panose="00000500000000000000" pitchFamily="50" charset="0"/>
              </a:rPr>
              <a:t>поточного </a:t>
            </a:r>
            <a:r>
              <a:rPr lang="ru-RU" sz="1200" dirty="0">
                <a:latin typeface="Vinnytsia Sans" panose="00000500000000000000" pitchFamily="50" charset="0"/>
              </a:rPr>
              <a:t>року за </a:t>
            </a:r>
            <a:r>
              <a:rPr lang="ru-RU" sz="1200" dirty="0" err="1">
                <a:latin typeface="Vinnytsia Sans" panose="00000500000000000000" pitchFamily="50" charset="0"/>
              </a:rPr>
              <a:t>попередній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звітний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рік</a:t>
            </a:r>
            <a:r>
              <a:rPr lang="ru-RU" sz="1200" dirty="0" smtClean="0">
                <a:latin typeface="Vinnytsia Sans" panose="00000500000000000000" pitchFamily="50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uk-UA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2" y="1508847"/>
            <a:ext cx="2730370" cy="36400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/>
          <a:stretch/>
        </p:blipFill>
        <p:spPr>
          <a:xfrm>
            <a:off x="3523137" y="3119587"/>
            <a:ext cx="3999586" cy="20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ЗАБЕЗПЕЧЕНО </a:t>
            </a: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ПРИЙНЯТТЯ  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ДО </a:t>
            </a: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КОМУНАЛЬНОЇ ВЛАСНОСТІ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661481" y="1961702"/>
            <a:ext cx="1712068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72 </a:t>
            </a:r>
            <a:r>
              <a:rPr lang="ru-RU" sz="1200" b="1" dirty="0" err="1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квартири</a:t>
            </a:r>
            <a:r>
              <a:rPr lang="ru-RU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br>
              <a:rPr lang="ru-RU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</a:br>
            <a:r>
              <a:rPr lang="ru-RU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(</a:t>
            </a:r>
            <a:r>
              <a:rPr lang="ru-RU" sz="1200" dirty="0" err="1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вул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. 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Академіка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Янгеля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</a:t>
            </a:r>
            <a:r>
              <a:rPr lang="ru-RU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54а)</a:t>
            </a:r>
          </a:p>
          <a:p>
            <a:pPr>
              <a:spcAft>
                <a:spcPts val="600"/>
              </a:spcAft>
            </a:pP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Будівля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гуртожитку</a:t>
            </a:r>
            <a:r>
              <a:rPr lang="ru-RU" sz="1200" b="1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b="1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/>
            </a:r>
            <a:br>
              <a:rPr lang="ru-RU" sz="1200" b="1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</a:b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(</a:t>
            </a:r>
            <a:r>
              <a:rPr lang="ru-RU" sz="1200" dirty="0" err="1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вул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. Генерала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Арабея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</a:t>
            </a:r>
            <a:r>
              <a:rPr lang="ru-RU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5)</a:t>
            </a:r>
          </a:p>
          <a:p>
            <a:pPr>
              <a:spcAft>
                <a:spcPts val="600"/>
              </a:spcAft>
            </a:pP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Згода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на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прийняття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до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комунальної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власності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b="1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частини</a:t>
            </a: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будівлі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.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Героїв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Крут, 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4) 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>
              <a:spcAft>
                <a:spcPts val="600"/>
              </a:spcAft>
            </a:pPr>
            <a:endParaRPr lang="ru-RU" sz="1200" dirty="0" smtClean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>
              <a:spcAft>
                <a:spcPts val="600"/>
              </a:spcAft>
            </a:pPr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53957" y="2049453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453957" y="2677573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453957" y="3495540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1253"/>
          <a:stretch/>
        </p:blipFill>
        <p:spPr>
          <a:xfrm>
            <a:off x="5483277" y="2159698"/>
            <a:ext cx="3660723" cy="2120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 r="16518" b="4075"/>
          <a:stretch/>
        </p:blipFill>
        <p:spPr>
          <a:xfrm>
            <a:off x="2888243" y="2159698"/>
            <a:ext cx="2358522" cy="23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-867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ПРОЄКТ РЕКОНСТРУКЦІЇ 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. 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БАТОЗЬКОЇ</a:t>
            </a: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342818" y="1889189"/>
            <a:ext cx="3707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Комплекс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заходів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з метою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вивільнення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території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,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що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підлягає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реконструкції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: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5065959" y="1824983"/>
            <a:ext cx="3050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Будівля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(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вул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.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Батозька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21-А)</a:t>
            </a:r>
          </a:p>
          <a:p>
            <a:pPr lvl="0"/>
            <a:endParaRPr lang="ru-RU" sz="1200" dirty="0">
              <a:latin typeface="Vinnytsia Sans" panose="00000500000000000000" pitchFamily="50" charset="0"/>
              <a:ea typeface="Microsoft Sans Serif" panose="020B0604020202020204" pitchFamily="34" charset="0"/>
            </a:endParaRPr>
          </a:p>
          <a:p>
            <a:pPr lvl="0"/>
            <a:r>
              <a:rPr lang="ru-RU" sz="1200" dirty="0" err="1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Будівля</a:t>
            </a:r>
            <a:r>
              <a:rPr lang="ru-RU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 (</a:t>
            </a:r>
            <a:r>
              <a:rPr lang="ru-RU" sz="1200" dirty="0" err="1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площа</a:t>
            </a:r>
            <a:r>
              <a:rPr lang="ru-RU" sz="1200" dirty="0" smtClean="0">
                <a:latin typeface="Vinnytsia Sans" panose="00000500000000000000" pitchFamily="50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Microsoft Sans Serif" panose="020B0604020202020204" pitchFamily="34" charset="0"/>
              </a:rPr>
              <a:t>Привокзальна</a:t>
            </a:r>
            <a:r>
              <a:rPr lang="ru-RU" sz="1200" dirty="0">
                <a:latin typeface="Vinnytsia Sans" panose="00000500000000000000" pitchFamily="50" charset="0"/>
                <a:ea typeface="Microsoft Sans Serif" panose="020B0604020202020204" pitchFamily="34" charset="0"/>
              </a:rPr>
              <a:t>, 2-Д)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2" y="2774955"/>
            <a:ext cx="4204811" cy="23652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r="20023" b="5690"/>
          <a:stretch/>
        </p:blipFill>
        <p:spPr>
          <a:xfrm>
            <a:off x="4846419" y="2788726"/>
            <a:ext cx="3921288" cy="2378505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4861368" y="1927270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/>
          <p:cNvSpPr/>
          <p:nvPr/>
        </p:nvSpPr>
        <p:spPr>
          <a:xfrm>
            <a:off x="4861368" y="2279108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50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109799" y="-90472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ВЗАЄМО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ДІЯ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З ОРГАНІЗАЦІЯМИ СОЦІАЛЬНОЇ СФЕРИ</a:t>
            </a: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342818" y="2174358"/>
            <a:ext cx="335314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ГО «Центр </a:t>
            </a:r>
            <a:r>
              <a:rPr lang="ru-RU" sz="1200" b="1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громадського</a:t>
            </a: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b="1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здоров’я</a:t>
            </a: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«</a:t>
            </a:r>
            <a:r>
              <a:rPr lang="ru-RU" sz="1200" b="1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Незалежність</a:t>
            </a: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»</a:t>
            </a:r>
            <a:b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.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Синьоводська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, 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126) 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ритулок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для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нічного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перебування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безпритульних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осіб</a:t>
            </a:r>
            <a:endParaRPr lang="ru-RU" sz="10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ГО «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Об’єднання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 «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Будуємо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Майбутнє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» </a:t>
            </a: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. О. 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Миргородського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, 82) 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ахист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соціальних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економічних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освітніх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, 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творчих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та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інших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спільних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інтересів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ВПО</a:t>
            </a:r>
          </a:p>
          <a:p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ГО «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Вінницький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 музей моделей транспорту,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ретротехніки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,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колекцій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 та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мініатюр</a:t>
            </a:r>
            <a:endParaRPr lang="ru-RU" sz="12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.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Хлібна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, 1) </a:t>
            </a:r>
            <a:b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Благодійна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виставка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«Ретро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по-вінницьки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»</a:t>
            </a:r>
          </a:p>
          <a:p>
            <a:pPr>
              <a:spcAft>
                <a:spcPts val="1200"/>
              </a:spcAft>
            </a:pPr>
            <a:endParaRPr lang="ru-RU" sz="1200" dirty="0" smtClean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342818" y="1795545"/>
            <a:ext cx="5785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ОРГАНІЗОВАНО ПРОСТІР ДЛЯ ЗДІЙСНЕННЯ ДІЯЛЬНОСТІ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32" y="3486549"/>
            <a:ext cx="2652838" cy="1566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99" y="1976432"/>
            <a:ext cx="1565333" cy="14550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56" y="1976432"/>
            <a:ext cx="1940130" cy="145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56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-2185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ВЗАЄМО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ДІЯ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З ОРГАНІЗАЦІЯМИ СОЦІАЛЬНОЇ СФЕРИ</a:t>
            </a: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342818" y="2174358"/>
            <a:ext cx="335314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ГО «</a:t>
            </a:r>
            <a:r>
              <a:rPr lang="ru-RU" sz="1200" b="1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Полум’я</a:t>
            </a: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b="1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надії</a:t>
            </a: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» </a:t>
            </a:r>
            <a:b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. 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В.Винниченка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, 4-а) 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Підтримка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дітей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ВПО, 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військовослубжовців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та </a:t>
            </a:r>
            <a:r>
              <a:rPr lang="ru-RU" sz="10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багатодітних</a:t>
            </a:r>
            <a:r>
              <a:rPr lang="ru-RU" sz="1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родин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Центр </a:t>
            </a:r>
            <a:r>
              <a:rPr lang="ru-RU" sz="1200" b="1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соціальних</a:t>
            </a:r>
            <a:r>
              <a:rPr lang="ru-RU" sz="1200" b="1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служб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(просп.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Космонавтів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, 30) </a:t>
            </a:r>
            <a:b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Нова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соціальна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послуга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–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формування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життєстійкості</a:t>
            </a:r>
            <a:r>
              <a:rPr lang="ru-RU" sz="1000" dirty="0">
                <a:solidFill>
                  <a:prstClr val="black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endParaRPr lang="ru-RU" sz="1000" dirty="0" smtClean="0">
              <a:solidFill>
                <a:prstClr val="black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 lvl="0"/>
            <a:endParaRPr lang="ru-RU" sz="1200" b="1" dirty="0" smtClean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ГО 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«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Асоціація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українських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психологів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та </a:t>
            </a:r>
            <a:r>
              <a:rPr lang="ru-RU" sz="1200" b="1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психотерапевтів</a:t>
            </a:r>
            <a: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»</a:t>
            </a:r>
            <a:br>
              <a:rPr lang="ru-RU" sz="1200" b="1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.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Київська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, 31) </a:t>
            </a:r>
            <a:b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Організація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та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надання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психологічної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допомоги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громадянам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,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що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постраждали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внаслідок</a:t>
            </a:r>
            <a:r>
              <a:rPr lang="ru-RU" sz="10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0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війни</a:t>
            </a:r>
            <a:endParaRPr lang="ru-RU" sz="10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endParaRPr lang="ru-RU" sz="1200" dirty="0" smtClean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342818" y="1795545"/>
            <a:ext cx="5785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ОРГАНІЗОВАНО ПРОСТІР ДЛЯ ЗДІЙСНЕННЯ ДІЯЛЬНОСТІ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14" y="2004613"/>
            <a:ext cx="1482963" cy="14829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28" y="2004613"/>
            <a:ext cx="1977284" cy="14829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30" y="3551502"/>
            <a:ext cx="2035765" cy="15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98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6486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БЕЗБАР’ЄРНИЙ ПРОСТІР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342818" y="1842532"/>
            <a:ext cx="7179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Додатковими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умовами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договорів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оренди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передбачається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забезпечення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умов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безперешкодного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пересування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маломобільних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груп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населення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342818" y="1479946"/>
            <a:ext cx="5785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ОБЛАШТУВАННЯ ТА УТРИМАННЯ В НАЛЕЖНОМУ СТАНІ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5" y="2763997"/>
            <a:ext cx="3059137" cy="22890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21" y="2740255"/>
            <a:ext cx="1734616" cy="2312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r="12818" b="17009"/>
          <a:stretch/>
        </p:blipFill>
        <p:spPr>
          <a:xfrm>
            <a:off x="3695953" y="2763997"/>
            <a:ext cx="3173597" cy="228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5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rgbClr val="C6222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3" y="1186775"/>
            <a:ext cx="3052747" cy="3052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29" y="994707"/>
            <a:ext cx="3343478" cy="3343478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560249" y="447658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КЛЮЧОВІ </a:t>
            </a:r>
            <a:r>
              <a:rPr lang="en-US" sz="2800" b="1" dirty="0" smtClean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2800" b="1" dirty="0" smtClean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НАПРЯМКИ РОБОТИ</a:t>
            </a:r>
            <a:endParaRPr lang="uk-UA" sz="2800" b="1" dirty="0">
              <a:solidFill>
                <a:schemeClr val="bg1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607522" y="3866277"/>
            <a:ext cx="1675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БЕЗПЕКА </a:t>
            </a:r>
            <a:r>
              <a:rPr lang="en-US" sz="1400" b="1" dirty="0" smtClean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en-US" sz="1400" b="1" dirty="0" smtClean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400" b="1" dirty="0" smtClean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ТА ОБОРОНА</a:t>
            </a:r>
            <a:endParaRPr lang="uk-UA" sz="1400" b="1" dirty="0">
              <a:solidFill>
                <a:schemeClr val="bg1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494150" y="3866277"/>
            <a:ext cx="1363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  <a:endParaRPr lang="uk-UA" sz="1400" b="1" dirty="0">
              <a:solidFill>
                <a:schemeClr val="bg1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152679" y="3898702"/>
            <a:ext cx="1266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  <a:endParaRPr lang="uk-UA" sz="1400" b="1" dirty="0">
              <a:solidFill>
                <a:schemeClr val="bg1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4" y="599207"/>
            <a:ext cx="491260" cy="587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" y="1247689"/>
            <a:ext cx="2880198" cy="28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 ПРИМІЩЕННІ КОМУНАЛЬНОЇ ВЛАСНОСТІ СТВОРЕНО ЦЕНТР РЕКОНСТРУКТИВНОЇ ХІРУРГІЇ, РЕАБІЛІТАЦІЇ ТА </a:t>
            </a:r>
            <a:r>
              <a:rPr lang="uk-UA" dirty="0" smtClean="0"/>
              <a:t>ЛІКУВАННЯ </a:t>
            </a:r>
            <a:r>
              <a:rPr lang="uk-UA" dirty="0"/>
              <a:t>ХРОНІЧНОГО І ФАНТОМНОГО БОЛЮ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БЕЗБАР’ЄРНИЙ ПРОСТІР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410965" y="1494351"/>
            <a:ext cx="4338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В ПРИМІЩЕННІ КОМУНАЛЬНОЇ ВЛАСНОСТІ СТВОРЕНО ЦЕНТР РЕАБІЛІТАЦІЇ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ТА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ЛІКУВАННЯ ХРОНІЧНОГО І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ФАНТОМНОГО БОЛЮ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-1275"/>
          <a:stretch/>
        </p:blipFill>
        <p:spPr>
          <a:xfrm>
            <a:off x="4791442" y="1535570"/>
            <a:ext cx="2100823" cy="15806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927" r="2800"/>
          <a:stretch/>
        </p:blipFill>
        <p:spPr>
          <a:xfrm>
            <a:off x="6934472" y="1548650"/>
            <a:ext cx="2209528" cy="15675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36" y="3146552"/>
            <a:ext cx="4364264" cy="1996948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410965" y="2912368"/>
            <a:ext cx="78372" cy="783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1"/>
          <p:cNvSpPr/>
          <p:nvPr/>
        </p:nvSpPr>
        <p:spPr>
          <a:xfrm>
            <a:off x="601441" y="2825923"/>
            <a:ext cx="408729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Об’єкт оренди по вул. Князів Коріатовичів, 149</a:t>
            </a:r>
          </a:p>
          <a:p>
            <a:pPr>
              <a:spcAft>
                <a:spcPts val="600"/>
              </a:spcAft>
            </a:pPr>
            <a:endParaRPr lang="uk-UA" sz="1200" dirty="0">
              <a:latin typeface="Vinnytsia Sans" panose="00000500000000000000" pitchFamily="50" charset="0"/>
            </a:endParaRPr>
          </a:p>
          <a:p>
            <a:pPr>
              <a:spcAft>
                <a:spcPts val="600"/>
              </a:spcAft>
            </a:pPr>
            <a:endParaRPr lang="uk-UA" sz="1200" dirty="0" smtClean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601441" y="3644392"/>
            <a:ext cx="4087291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Здійснено капітальний ремонт приміщень на замовлення КП «Агенція муніципальної нерухомості» ВМР</a:t>
            </a:r>
          </a:p>
          <a:p>
            <a:pPr>
              <a:spcAft>
                <a:spcPts val="600"/>
              </a:spcAft>
            </a:pPr>
            <a:endParaRPr lang="uk-UA" sz="1200" dirty="0">
              <a:latin typeface="Vinnytsia Sans" panose="00000500000000000000" pitchFamily="50" charset="0"/>
            </a:endParaRPr>
          </a:p>
          <a:p>
            <a:pPr>
              <a:spcAft>
                <a:spcPts val="600"/>
              </a:spcAft>
            </a:pPr>
            <a:endParaRPr lang="uk-UA" sz="1200" dirty="0" smtClean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10965" y="3717418"/>
            <a:ext cx="78372" cy="783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9791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0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ІНВЕСТИЦІЙНІ УГОДИ</a:t>
            </a: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ТУРБОТА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кутник 2"/>
          <p:cNvSpPr/>
          <p:nvPr/>
        </p:nvSpPr>
        <p:spPr>
          <a:xfrm>
            <a:off x="6087842" y="2373511"/>
            <a:ext cx="250391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Проєктування ДНЗ 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на </a:t>
            </a: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території м-н «Поділля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»</a:t>
            </a:r>
          </a:p>
          <a:p>
            <a:pPr>
              <a:spcAft>
                <a:spcPts val="600"/>
              </a:spcAft>
            </a:pPr>
            <a:r>
              <a:rPr lang="ru-RU" sz="1200" dirty="0" err="1">
                <a:latin typeface="Vinnytsia Sans" panose="00000500000000000000" pitchFamily="50" charset="0"/>
              </a:rPr>
              <a:t>Здійснено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комплексний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</a:rPr>
              <a:t>благоустрій</a:t>
            </a:r>
            <a:r>
              <a:rPr lang="ru-RU" sz="1200" dirty="0">
                <a:latin typeface="Vinnytsia Sans" panose="00000500000000000000" pitchFamily="50" charset="0"/>
              </a:rPr>
              <a:t> </a:t>
            </a:r>
            <a:r>
              <a:rPr lang="ru-RU" sz="1200" dirty="0" smtClean="0">
                <a:latin typeface="Vinnytsia Sans" panose="00000500000000000000" pitchFamily="50" charset="0"/>
              </a:rPr>
              <a:t>по </a:t>
            </a:r>
            <a:r>
              <a:rPr lang="ru-RU" sz="1200" dirty="0" err="1" smtClean="0">
                <a:latin typeface="Vinnytsia Sans" panose="00000500000000000000" pitchFamily="50" charset="0"/>
              </a:rPr>
              <a:t>вул</a:t>
            </a:r>
            <a:r>
              <a:rPr lang="ru-RU" sz="1200" dirty="0">
                <a:latin typeface="Vinnytsia Sans" panose="00000500000000000000" pitchFamily="50" charset="0"/>
              </a:rPr>
              <a:t>. </a:t>
            </a:r>
            <a:r>
              <a:rPr lang="ru-RU" sz="1200" dirty="0" smtClean="0">
                <a:latin typeface="Vinnytsia Sans" panose="00000500000000000000" pitchFamily="50" charset="0"/>
              </a:rPr>
              <a:t>Зодчих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Поточний ремонт об’єктів благоустрою 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по </a:t>
            </a: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вул. 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Театральна</a:t>
            </a:r>
          </a:p>
          <a:p>
            <a:pPr>
              <a:spcAft>
                <a:spcPts val="600"/>
              </a:spcAft>
            </a:pPr>
            <a:r>
              <a:rPr lang="ru-RU" sz="1200" dirty="0" err="1">
                <a:latin typeface="Vinnytsia Sans" panose="00000500000000000000" pitchFamily="50" charset="0"/>
              </a:rPr>
              <a:t>Облаштування</a:t>
            </a:r>
            <a:r>
              <a:rPr lang="ru-RU" sz="1200" dirty="0">
                <a:latin typeface="Vinnytsia Sans" panose="00000500000000000000" pitchFamily="50" charset="0"/>
              </a:rPr>
              <a:t> кола </a:t>
            </a:r>
            <a:r>
              <a:rPr lang="ru-RU" sz="1200" dirty="0" smtClean="0">
                <a:latin typeface="Vinnytsia Sans" panose="00000500000000000000" pitchFamily="50" charset="0"/>
              </a:rPr>
              <a:t/>
            </a:r>
            <a:br>
              <a:rPr lang="ru-RU" sz="1200" dirty="0" smtClean="0">
                <a:latin typeface="Vinnytsia Sans" panose="00000500000000000000" pitchFamily="50" charset="0"/>
              </a:rPr>
            </a:br>
            <a:r>
              <a:rPr lang="ru-RU" sz="1200" dirty="0" smtClean="0">
                <a:latin typeface="Vinnytsia Sans" panose="00000500000000000000" pitchFamily="50" charset="0"/>
              </a:rPr>
              <a:t>по </a:t>
            </a:r>
            <a:r>
              <a:rPr lang="ru-RU" sz="1200" dirty="0" err="1">
                <a:latin typeface="Vinnytsia Sans" panose="00000500000000000000" pitchFamily="50" charset="0"/>
              </a:rPr>
              <a:t>вул</a:t>
            </a:r>
            <a:r>
              <a:rPr lang="ru-RU" sz="1200" dirty="0">
                <a:latin typeface="Vinnytsia Sans" panose="00000500000000000000" pitchFamily="50" charset="0"/>
              </a:rPr>
              <a:t>. </a:t>
            </a:r>
            <a:r>
              <a:rPr lang="ru-RU" sz="1200" dirty="0" err="1" smtClean="0">
                <a:latin typeface="Vinnytsia Sans" panose="00000500000000000000" pitchFamily="50" charset="0"/>
              </a:rPr>
              <a:t>Тимофіївській</a:t>
            </a:r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uk-UA" sz="1200" dirty="0">
              <a:latin typeface="Vinnytsia Sans" panose="00000500000000000000" pitchFamily="50" charset="0"/>
            </a:endParaRPr>
          </a:p>
          <a:p>
            <a:pPr>
              <a:spcAft>
                <a:spcPts val="600"/>
              </a:spcAft>
            </a:pPr>
            <a:endParaRPr lang="uk-UA" sz="1200" dirty="0" smtClean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9" y="95630"/>
            <a:ext cx="1303354" cy="1303354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5486119" y="1642008"/>
            <a:ext cx="922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14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6087842" y="1686215"/>
            <a:ext cx="2661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укладених інвестиційних </a:t>
            </a:r>
            <a:b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договорів та </a:t>
            </a: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угод про забудову </a:t>
            </a:r>
          </a:p>
          <a:p>
            <a:pPr lvl="0"/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7"/>
          <a:stretch/>
        </p:blipFill>
        <p:spPr>
          <a:xfrm>
            <a:off x="0" y="1706761"/>
            <a:ext cx="2963694" cy="27679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6" r="7690"/>
          <a:stretch/>
        </p:blipFill>
        <p:spPr>
          <a:xfrm>
            <a:off x="3136943" y="1706761"/>
            <a:ext cx="2172511" cy="2782955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5869022" y="2456936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5869022" y="2918457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5869022" y="3340792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вал 20"/>
          <p:cNvSpPr/>
          <p:nvPr/>
        </p:nvSpPr>
        <p:spPr>
          <a:xfrm>
            <a:off x="5869022" y="3962560"/>
            <a:ext cx="78372" cy="783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8119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334077" y="3189582"/>
            <a:ext cx="7137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Виготовлено технічну та правовстановлюючу документацію 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на </a:t>
            </a:r>
            <a:r>
              <a:rPr lang="uk-UA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25 об’єктів нерухомого майна комунальної </a:t>
            </a:r>
            <a:r>
              <a:rPr lang="uk-UA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власності</a:t>
            </a:r>
          </a:p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Зареєстровано </a:t>
            </a: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право комунальної власності на </a:t>
            </a:r>
            <a:r>
              <a:rPr lang="uk-UA" sz="1200" b="1" dirty="0">
                <a:latin typeface="Vinnytsia Sans" panose="00000500000000000000" pitchFamily="50" charset="0"/>
                <a:ea typeface="Verdana" panose="020B0604030504040204" pitchFamily="34" charset="0"/>
              </a:rPr>
              <a:t>25 об'єктів нерухомого </a:t>
            </a:r>
            <a:r>
              <a:rPr lang="uk-UA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майна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</a:rPr>
              <a:t>Систематичний огляд комунальної нерухомості</a:t>
            </a:r>
          </a:p>
          <a:p>
            <a:pPr>
              <a:spcAft>
                <a:spcPts val="600"/>
              </a:spcAft>
            </a:pPr>
            <a:endParaRPr lang="uk-UA" sz="1200" dirty="0" smtClean="0"/>
          </a:p>
          <a:p>
            <a:pPr lvl="0">
              <a:lnSpc>
                <a:spcPct val="100000"/>
              </a:lnSpc>
              <a:spcAft>
                <a:spcPts val="600"/>
              </a:spcAft>
            </a:pPr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566154" y="471111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ПІДГОТОВЛЕНІ ДОКУМЕНТИ</a:t>
            </a: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348468" y="1537902"/>
            <a:ext cx="1235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319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365237" y="1575624"/>
            <a:ext cx="1784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рішень виконавчого </a:t>
            </a:r>
            <a:b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комітету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3412302" y="1536332"/>
            <a:ext cx="1235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74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4195611" y="1574054"/>
            <a:ext cx="115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рішення </a:t>
            </a:r>
            <a:b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міської ради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348468" y="2257577"/>
            <a:ext cx="1235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102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1365237" y="2295299"/>
            <a:ext cx="1436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розпорядження</a:t>
            </a:r>
            <a:b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міського голови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3412302" y="2256007"/>
            <a:ext cx="1235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122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4195611" y="2384519"/>
            <a:ext cx="7152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накази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22" name="Прямокутник 21"/>
          <p:cNvSpPr/>
          <p:nvPr/>
        </p:nvSpPr>
        <p:spPr>
          <a:xfrm>
            <a:off x="5645286" y="1536332"/>
            <a:ext cx="1235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2797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6662055" y="1574054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опрацьованих листів </a:t>
            </a:r>
            <a:b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та звернень</a:t>
            </a:r>
            <a:endParaRPr lang="ru-RU" sz="1200" b="1" baseline="30000" dirty="0">
              <a:latin typeface="Vinnytsia Sans" panose="00000500000000000000" pitchFamily="50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141379" y="3280544"/>
            <a:ext cx="78372" cy="783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/>
          <p:cNvSpPr/>
          <p:nvPr/>
        </p:nvSpPr>
        <p:spPr>
          <a:xfrm>
            <a:off x="1139901" y="3718736"/>
            <a:ext cx="78372" cy="783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/>
          <p:cNvSpPr/>
          <p:nvPr/>
        </p:nvSpPr>
        <p:spPr>
          <a:xfrm>
            <a:off x="1139901" y="3990663"/>
            <a:ext cx="78372" cy="783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6336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562911" y="0"/>
            <a:ext cx="7589020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1842363" y="733827"/>
            <a:ext cx="531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latin typeface="Vinnytsia Sans" panose="00000500000000000000" pitchFamily="50" charset="0"/>
              </a:rPr>
              <a:t>ДЯКУЮ</a:t>
            </a:r>
          </a:p>
          <a:p>
            <a:r>
              <a:rPr lang="uk-UA" sz="4800" b="1" dirty="0">
                <a:latin typeface="Vinnytsia Sans" panose="00000500000000000000" pitchFamily="50" charset="0"/>
              </a:rPr>
              <a:t>ЗА УВАГУ!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536" y="2660862"/>
            <a:ext cx="1852771" cy="1852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42" y="2736157"/>
            <a:ext cx="433072" cy="433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18" y="2490280"/>
            <a:ext cx="2303023" cy="2303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75" y="2736157"/>
            <a:ext cx="433072" cy="433072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3964307" y="3355621"/>
            <a:ext cx="1188612" cy="71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3810" indent="6668">
              <a:lnSpc>
                <a:spcPct val="100899"/>
              </a:lnSpc>
            </a:pPr>
            <a:r>
              <a:rPr lang="uk-UA" sz="1000" spc="34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Інформація</a:t>
            </a:r>
            <a:r>
              <a:rPr lang="uk-UA" sz="1000" spc="41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 </a:t>
            </a:r>
            <a:r>
              <a:rPr lang="en-US" sz="1000" spc="41" dirty="0" smtClean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/>
            </a:r>
            <a:br>
              <a:rPr lang="en-US" sz="1000" spc="41" dirty="0" smtClean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</a:br>
            <a:r>
              <a:rPr lang="uk-UA" sz="1000" spc="49" dirty="0" smtClean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про</a:t>
            </a:r>
            <a:r>
              <a:rPr lang="uk-UA" sz="1000" spc="-30" dirty="0" smtClean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 </a:t>
            </a:r>
            <a:r>
              <a:rPr lang="uk-UA" sz="1000" spc="11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діяльність</a:t>
            </a:r>
            <a:r>
              <a:rPr lang="uk-UA" sz="1000" spc="4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 </a:t>
            </a:r>
            <a:r>
              <a:rPr lang="en-US" sz="1000" spc="4" dirty="0" smtClean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/>
            </a:r>
            <a:br>
              <a:rPr lang="en-US" sz="1000" spc="4" dirty="0" smtClean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</a:br>
            <a:r>
              <a:rPr lang="uk-UA" sz="1000" spc="23" dirty="0" smtClean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департаменту</a:t>
            </a:r>
            <a:endParaRPr lang="uk-UA" sz="1000" spc="23" dirty="0">
              <a:solidFill>
                <a:prstClr val="black"/>
              </a:solidFill>
              <a:latin typeface="Vinnytsia Sans" panose="00000500000000000000" pitchFamily="50" charset="0"/>
              <a:cs typeface="Arial"/>
            </a:endParaRPr>
          </a:p>
          <a:p>
            <a:pPr marL="9525" marR="3810" indent="6668">
              <a:lnSpc>
                <a:spcPct val="100899"/>
              </a:lnSpc>
            </a:pPr>
            <a:r>
              <a:rPr lang="uk-UA" sz="1000" spc="23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(596 читачів)</a:t>
            </a:r>
            <a:endParaRPr lang="uk-UA" sz="1000" dirty="0">
              <a:solidFill>
                <a:prstClr val="black"/>
              </a:solidFill>
              <a:latin typeface="Vinnytsia Sans" panose="00000500000000000000" pitchFamily="50" charset="0"/>
              <a:cs typeface="Arial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7556792" y="3355621"/>
            <a:ext cx="1188612" cy="71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3810" indent="6668">
              <a:lnSpc>
                <a:spcPct val="100899"/>
              </a:lnSpc>
            </a:pPr>
            <a:r>
              <a:rPr lang="uk-UA" sz="1000" spc="34" dirty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Актуальна  інформація про аукціони </a:t>
            </a:r>
            <a:r>
              <a:rPr lang="uk-UA" sz="1000" spc="23" dirty="0" smtClean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(</a:t>
            </a:r>
            <a:r>
              <a:rPr lang="en-US" sz="1000" spc="23" dirty="0" smtClean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200</a:t>
            </a:r>
            <a:r>
              <a:rPr lang="uk-UA" sz="1000" spc="23" dirty="0" smtClean="0">
                <a:solidFill>
                  <a:prstClr val="black"/>
                </a:solidFill>
                <a:latin typeface="Vinnytsia Sans" panose="00000500000000000000" pitchFamily="50" charset="0"/>
                <a:cs typeface="Arial"/>
              </a:rPr>
              <a:t> читачів)</a:t>
            </a:r>
            <a:endParaRPr lang="uk-UA" sz="1000" dirty="0">
              <a:solidFill>
                <a:prstClr val="black"/>
              </a:solidFill>
              <a:latin typeface="Vinnytsia Sans" panose="00000500000000000000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24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кутник 19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r="12285"/>
          <a:stretch/>
        </p:blipFill>
        <p:spPr>
          <a:xfrm>
            <a:off x="0" y="2950722"/>
            <a:ext cx="3101009" cy="2192777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" y="204279"/>
            <a:ext cx="1131652" cy="113165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ПРИЙНЯТО </a:t>
            </a:r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ДО КОМУНАЛЬНОЇ 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ВЛАСНОСТІ</a:t>
            </a: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БЕЗПЕКА ТА ОБОРОНА</a:t>
            </a:r>
            <a:endParaRPr lang="ru-RU" sz="1400" b="1" dirty="0">
              <a:solidFill>
                <a:srgbClr val="C62223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176409" y="49880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4215871" y="538267"/>
            <a:ext cx="3384674" cy="0"/>
          </a:xfrm>
          <a:prstGeom prst="line">
            <a:avLst/>
          </a:prstGeom>
          <a:ln w="19050">
            <a:solidFill>
              <a:srgbClr val="C62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кутник 11"/>
          <p:cNvSpPr/>
          <p:nvPr/>
        </p:nvSpPr>
        <p:spPr>
          <a:xfrm>
            <a:off x="364959" y="1965678"/>
            <a:ext cx="2377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С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поруда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цивільного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захисту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. 600-річчя, 19) </a:t>
            </a:r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п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лоща 271,5 м</a:t>
            </a:r>
            <a:r>
              <a:rPr lang="en-US" sz="1200" baseline="30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2</a:t>
            </a:r>
            <a:endParaRPr lang="ru-RU" sz="1200" baseline="300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3306653" y="1981622"/>
            <a:ext cx="2233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П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ідвальне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приміщення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адміністартивної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будівлі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(с.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Малі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Крушлинці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)</a:t>
            </a:r>
            <a:endParaRPr lang="en-US" sz="1200" dirty="0" smtClean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п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лоща 298,4 м</a:t>
            </a:r>
            <a:r>
              <a:rPr lang="uk-UA" sz="1200" baseline="30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2</a:t>
            </a:r>
            <a:endParaRPr lang="ru-RU" sz="1200" baseline="300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5806483" y="1981622"/>
            <a:ext cx="2233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Vinnytsia Sans" panose="00000500000000000000" pitchFamily="50" charset="0"/>
                <a:ea typeface="Verdana" panose="020B0604030504040204" pitchFamily="34" charset="0"/>
              </a:rPr>
              <a:t>Н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ежитлове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приміщення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в ЖК «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Родинний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маєток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» </a:t>
            </a:r>
            <a:r>
              <a:rPr lang="ru-RU" sz="1200" dirty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вул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.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Івана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Богуна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, 27В)</a:t>
            </a:r>
          </a:p>
          <a:p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площа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64,1 м</a:t>
            </a:r>
            <a:r>
              <a:rPr lang="ru-RU" sz="1200" baseline="30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2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5"/>
          <a:stretch/>
        </p:blipFill>
        <p:spPr>
          <a:xfrm>
            <a:off x="3414326" y="2955235"/>
            <a:ext cx="2126028" cy="21882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/>
          <a:stretch/>
        </p:blipFill>
        <p:spPr>
          <a:xfrm>
            <a:off x="5936974" y="2950722"/>
            <a:ext cx="3207026" cy="21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кутник 19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" y="204279"/>
            <a:ext cx="1131652" cy="113165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ЗАХИСНІ СПОРУДИ </a:t>
            </a:r>
            <a:r>
              <a:rPr lang="uk-UA" sz="2800" b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ЦИВІЛЬНОГО </a:t>
            </a:r>
            <a:r>
              <a:rPr lang="uk-UA" sz="2800" b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ЗАХИСТУ</a:t>
            </a:r>
            <a:endParaRPr lang="uk-UA" sz="2800" b="1" dirty="0"/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БЕЗПЕКА ТА ОБОРОНА</a:t>
            </a:r>
            <a:endParaRPr lang="ru-RU" sz="1400" b="1" dirty="0">
              <a:solidFill>
                <a:srgbClr val="C62223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176409" y="49880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4215871" y="538267"/>
            <a:ext cx="3384674" cy="0"/>
          </a:xfrm>
          <a:prstGeom prst="line">
            <a:avLst/>
          </a:prstGeom>
          <a:ln w="19050">
            <a:solidFill>
              <a:srgbClr val="C62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кутник 12"/>
          <p:cNvSpPr/>
          <p:nvPr/>
        </p:nvSpPr>
        <p:spPr>
          <a:xfrm>
            <a:off x="355930" y="1889288"/>
            <a:ext cx="6252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ЗАБЕЗПЕЧЕННЯ </a:t>
            </a:r>
            <a:r>
              <a:rPr lang="ru-RU" sz="12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ПРИЙНЯТТЯ </a:t>
            </a:r>
            <a:r>
              <a:rPr lang="ru-RU" sz="12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ДО </a:t>
            </a:r>
            <a:r>
              <a:rPr lang="ru-RU" sz="12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КОМУНАЛЬНОЇ </a:t>
            </a:r>
            <a:r>
              <a:rPr lang="ru-RU" sz="12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ВЛАСНОСТІ СХОВИЩ:</a:t>
            </a:r>
          </a:p>
          <a:p>
            <a:r>
              <a:rPr lang="ru-RU" sz="12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endParaRPr lang="ru-RU" sz="1200" b="1" dirty="0">
              <a:solidFill>
                <a:srgbClr val="C62223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635135" y="2472894"/>
            <a:ext cx="4572000" cy="21082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вул.</a:t>
            </a:r>
            <a:r>
              <a:rPr lang="en-US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Костянтина Василенка, 18</a:t>
            </a:r>
          </a:p>
          <a:p>
            <a:pPr marL="87313" lvl="0" defTabSz="685800" fontAlgn="t">
              <a:spcAft>
                <a:spcPts val="600"/>
              </a:spcAft>
              <a:defRPr/>
            </a:pPr>
            <a:r>
              <a:rPr lang="uk-UA" sz="12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вул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. </a:t>
            </a:r>
            <a:r>
              <a:rPr lang="uk-UA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Дубовецька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, </a:t>
            </a:r>
            <a:r>
              <a:rPr lang="uk-UA" sz="12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33</a:t>
            </a:r>
            <a:endParaRPr lang="uk-UA" sz="1200" dirty="0"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pPr marL="87313" lvl="0" defTabSz="685800" fontAlgn="t">
              <a:spcAft>
                <a:spcPts val="600"/>
              </a:spcAft>
              <a:defRPr/>
            </a:pPr>
            <a:r>
              <a:rPr lang="uk-UA" sz="12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вул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. Данила Нечая, 55 </a:t>
            </a:r>
          </a:p>
          <a:p>
            <a:pPr marL="87313" lvl="0" defTabSz="685800" fontAlgn="t">
              <a:spcAft>
                <a:spcPts val="600"/>
              </a:spcAft>
              <a:defRPr/>
            </a:pPr>
            <a:r>
              <a:rPr lang="uk-UA" sz="12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вул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. Волошкова, </a:t>
            </a:r>
            <a:r>
              <a:rPr lang="uk-UA" sz="12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55</a:t>
            </a:r>
            <a:endParaRPr lang="uk-UA" sz="1200" dirty="0"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pPr marL="87313" lvl="0" defTabSz="685800" fontAlgn="t">
              <a:spcAft>
                <a:spcPts val="600"/>
              </a:spcAft>
              <a:defRPr/>
            </a:pPr>
            <a:r>
              <a:rPr lang="uk-UA" sz="12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вул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. Промислова, 2 </a:t>
            </a:r>
          </a:p>
          <a:p>
            <a:pPr marL="87313" lvl="0" defTabSz="685800" fontAlgn="t">
              <a:spcAft>
                <a:spcPts val="600"/>
              </a:spcAft>
              <a:defRPr/>
            </a:pPr>
            <a:r>
              <a:rPr lang="uk-UA" sz="12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с-ще  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Десна, вул. Лесі Українки, </a:t>
            </a:r>
            <a:r>
              <a:rPr lang="uk-UA" sz="12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6</a:t>
            </a:r>
            <a:endParaRPr lang="uk-UA" sz="1200" dirty="0"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pPr marL="87313" defTabSz="685800" fontAlgn="t">
              <a:spcAft>
                <a:spcPts val="600"/>
              </a:spcAft>
              <a:defRPr/>
            </a:pPr>
            <a:r>
              <a:rPr lang="uk-UA" sz="1200" dirty="0" smtClean="0">
                <a:latin typeface="Vinnytsia Sans" panose="00000500000000000000" pitchFamily="50" charset="0"/>
              </a:rPr>
              <a:t>вул</a:t>
            </a:r>
            <a:r>
              <a:rPr lang="uk-UA" sz="1200" dirty="0">
                <a:latin typeface="Vinnytsia Sans" panose="00000500000000000000" pitchFamily="50" charset="0"/>
              </a:rPr>
              <a:t>. Гонти, </a:t>
            </a:r>
            <a:r>
              <a:rPr lang="uk-UA" sz="1200" dirty="0" smtClean="0">
                <a:latin typeface="Vinnytsia Sans" panose="00000500000000000000" pitchFamily="50" charset="0"/>
              </a:rPr>
              <a:t>30</a:t>
            </a:r>
            <a:endParaRPr lang="uk-UA" sz="1200" dirty="0">
              <a:latin typeface="Vinnytsia Sans" panose="00000500000000000000" pitchFamily="50" charset="0"/>
            </a:endParaRPr>
          </a:p>
          <a:p>
            <a:pPr marL="87313" defTabSz="685800" fontAlgn="t">
              <a:spcAft>
                <a:spcPts val="600"/>
              </a:spcAft>
              <a:defRPr/>
            </a:pPr>
            <a:r>
              <a:rPr lang="uk-UA" sz="12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вул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. </a:t>
            </a:r>
            <a:r>
              <a:rPr lang="uk-UA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Немирівське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шосе, б/н</a:t>
            </a:r>
          </a:p>
        </p:txBody>
      </p:sp>
      <p:sp>
        <p:nvSpPr>
          <p:cNvPr id="17" name="Овал 16"/>
          <p:cNvSpPr/>
          <p:nvPr/>
        </p:nvSpPr>
        <p:spPr>
          <a:xfrm>
            <a:off x="453957" y="2548805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вал 17"/>
          <p:cNvSpPr/>
          <p:nvPr/>
        </p:nvSpPr>
        <p:spPr>
          <a:xfrm>
            <a:off x="453957" y="281269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вал 20"/>
          <p:cNvSpPr/>
          <p:nvPr/>
        </p:nvSpPr>
        <p:spPr>
          <a:xfrm>
            <a:off x="453957" y="3070277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/>
          <p:cNvSpPr/>
          <p:nvPr/>
        </p:nvSpPr>
        <p:spPr>
          <a:xfrm>
            <a:off x="453957" y="3327860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/>
          <p:cNvSpPr/>
          <p:nvPr/>
        </p:nvSpPr>
        <p:spPr>
          <a:xfrm>
            <a:off x="453957" y="3595768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вал 23"/>
          <p:cNvSpPr/>
          <p:nvPr/>
        </p:nvSpPr>
        <p:spPr>
          <a:xfrm>
            <a:off x="453957" y="3870161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/>
          <p:cNvSpPr/>
          <p:nvPr/>
        </p:nvSpPr>
        <p:spPr>
          <a:xfrm>
            <a:off x="453957" y="4111022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/>
          <p:cNvSpPr/>
          <p:nvPr/>
        </p:nvSpPr>
        <p:spPr>
          <a:xfrm>
            <a:off x="453957" y="4373582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t="12580" b="22410"/>
          <a:stretch/>
        </p:blipFill>
        <p:spPr>
          <a:xfrm>
            <a:off x="4693037" y="1824983"/>
            <a:ext cx="1742946" cy="16317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16297" r="1935" b="14814"/>
          <a:stretch/>
        </p:blipFill>
        <p:spPr>
          <a:xfrm>
            <a:off x="6470514" y="1824982"/>
            <a:ext cx="1731200" cy="16317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809" r="10819" b="25151"/>
          <a:stretch/>
        </p:blipFill>
        <p:spPr>
          <a:xfrm>
            <a:off x="4686671" y="3493309"/>
            <a:ext cx="1742946" cy="15032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864" r="4568" b="22963"/>
          <a:stretch/>
        </p:blipFill>
        <p:spPr>
          <a:xfrm>
            <a:off x="6470514" y="3493309"/>
            <a:ext cx="1731200" cy="15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" y="204279"/>
            <a:ext cx="1131652" cy="113165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ОБЛАШТУВАННЯ УКРИТТІВ</a:t>
            </a:r>
            <a:endParaRPr lang="uk-UA" sz="2800" b="1" dirty="0"/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БЕЗПЕКА ТА ОБОРОНА</a:t>
            </a:r>
            <a:endParaRPr lang="ru-RU" sz="1400" b="1" dirty="0">
              <a:solidFill>
                <a:srgbClr val="C62223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176409" y="49880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4215871" y="538267"/>
            <a:ext cx="3384674" cy="0"/>
          </a:xfrm>
          <a:prstGeom prst="line">
            <a:avLst/>
          </a:prstGeom>
          <a:ln w="19050">
            <a:solidFill>
              <a:srgbClr val="C62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кутник 6"/>
          <p:cNvSpPr/>
          <p:nvPr/>
        </p:nvSpPr>
        <p:spPr>
          <a:xfrm>
            <a:off x="4805460" y="1496659"/>
            <a:ext cx="398834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lvl="0" defTabSz="685800" fontAlgn="t">
              <a:defRPr/>
            </a:pPr>
            <a:r>
              <a:rPr lang="uk-UA" sz="1100" dirty="0" err="1">
                <a:latin typeface="Vinnytsia Sans" panose="00000500000000000000" pitchFamily="50" charset="0"/>
              </a:rPr>
              <a:t>проєктування</a:t>
            </a:r>
            <a:r>
              <a:rPr lang="uk-UA" sz="1100" dirty="0">
                <a:latin typeface="Vinnytsia Sans" panose="00000500000000000000" pitchFamily="50" charset="0"/>
              </a:rPr>
              <a:t> та будівництво за рахунок орендаря приміщення </a:t>
            </a:r>
            <a:r>
              <a:rPr lang="uk-UA" sz="1100" dirty="0" smtClean="0">
                <a:latin typeface="Vinnytsia Sans" panose="00000500000000000000" pitchFamily="50" charset="0"/>
              </a:rPr>
              <a:t>для </a:t>
            </a:r>
            <a:r>
              <a:rPr lang="uk-UA" sz="1100" dirty="0">
                <a:latin typeface="Vinnytsia Sans" panose="00000500000000000000" pitchFamily="50" charset="0"/>
              </a:rPr>
              <a:t>облаштування </a:t>
            </a:r>
            <a:r>
              <a:rPr lang="uk-UA" sz="1100" b="1" dirty="0">
                <a:latin typeface="Vinnytsia Sans" panose="00000500000000000000" pitchFamily="50" charset="0"/>
              </a:rPr>
              <a:t>укриття в закладах освіти </a:t>
            </a:r>
            <a:r>
              <a:rPr lang="uk-UA" sz="1100" dirty="0" smtClean="0">
                <a:latin typeface="Vinnytsia Sans" panose="00000500000000000000" pitchFamily="50" charset="0"/>
              </a:rPr>
              <a:t>(вул</a:t>
            </a:r>
            <a:r>
              <a:rPr lang="uk-UA" sz="1100" dirty="0">
                <a:latin typeface="Vinnytsia Sans" panose="00000500000000000000" pitchFamily="50" charset="0"/>
              </a:rPr>
              <a:t>. Трамвайна, 3-Б та </a:t>
            </a:r>
            <a:r>
              <a:rPr lang="uk-UA" sz="1100" dirty="0" smtClean="0">
                <a:latin typeface="Vinnytsia Sans" panose="00000500000000000000" pitchFamily="50" charset="0"/>
              </a:rPr>
              <a:t>вул</a:t>
            </a:r>
            <a:r>
              <a:rPr lang="uk-UA" sz="1100" dirty="0">
                <a:latin typeface="Vinnytsia Sans" panose="00000500000000000000" pitchFamily="50" charset="0"/>
              </a:rPr>
              <a:t>. В. Стуса, </a:t>
            </a:r>
            <a:r>
              <a:rPr lang="uk-UA" sz="1100" dirty="0" smtClean="0">
                <a:latin typeface="Vinnytsia Sans" panose="00000500000000000000" pitchFamily="50" charset="0"/>
              </a:rPr>
              <a:t>26)</a:t>
            </a:r>
          </a:p>
          <a:p>
            <a:pPr marL="87313" defTabSz="685800" fontAlgn="t">
              <a:defRPr/>
            </a:pPr>
            <a:endParaRPr lang="uk-UA" sz="1100" dirty="0" smtClean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r>
              <a:rPr lang="uk-UA" sz="1100" dirty="0" smtClean="0">
                <a:latin typeface="Vinnytsia Sans" panose="00000500000000000000" pitchFamily="50" charset="0"/>
              </a:rPr>
              <a:t>капітальний </a:t>
            </a:r>
            <a:r>
              <a:rPr lang="uk-UA" sz="1100" dirty="0">
                <a:latin typeface="Vinnytsia Sans" panose="00000500000000000000" pitchFamily="50" charset="0"/>
              </a:rPr>
              <a:t>ремонт вентиляції захисної споруди цивільного </a:t>
            </a:r>
            <a:r>
              <a:rPr lang="uk-UA" sz="1100" dirty="0" smtClean="0">
                <a:latin typeface="Vinnytsia Sans" panose="00000500000000000000" pitchFamily="50" charset="0"/>
              </a:rPr>
              <a:t>захисту (вул</a:t>
            </a:r>
            <a:r>
              <a:rPr lang="uk-UA" sz="1100" dirty="0">
                <a:latin typeface="Vinnytsia Sans" panose="00000500000000000000" pitchFamily="50" charset="0"/>
              </a:rPr>
              <a:t>. Левка Лук’яненка, </a:t>
            </a:r>
            <a:r>
              <a:rPr lang="uk-UA" sz="1100" dirty="0" smtClean="0">
                <a:latin typeface="Vinnytsia Sans" panose="00000500000000000000" pitchFamily="50" charset="0"/>
              </a:rPr>
              <a:t>9а) </a:t>
            </a:r>
            <a:r>
              <a:rPr lang="uk-UA" sz="1100" dirty="0">
                <a:latin typeface="Vinnytsia Sans" panose="00000500000000000000" pitchFamily="50" charset="0"/>
              </a:rPr>
              <a:t>та </a:t>
            </a:r>
            <a:r>
              <a:rPr lang="uk-UA" sz="1100" b="1" dirty="0">
                <a:latin typeface="Vinnytsia Sans" panose="00000500000000000000" pitchFamily="50" charset="0"/>
              </a:rPr>
              <a:t>переведення сховища у протирадіаційне </a:t>
            </a:r>
            <a:r>
              <a:rPr lang="uk-UA" sz="1100" b="1" dirty="0" smtClean="0">
                <a:latin typeface="Vinnytsia Sans" panose="00000500000000000000" pitchFamily="50" charset="0"/>
              </a:rPr>
              <a:t>укриття</a:t>
            </a:r>
          </a:p>
          <a:p>
            <a:pPr marL="87313" defTabSz="685800" fontAlgn="t">
              <a:defRPr/>
            </a:pPr>
            <a:endParaRPr lang="uk-UA" sz="1100" dirty="0" smtClean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r>
              <a:rPr lang="uk-UA" sz="1100" b="1" dirty="0">
                <a:latin typeface="Vinnytsia Sans" panose="00000500000000000000" pitchFamily="50" charset="0"/>
              </a:rPr>
              <a:t>поточний</a:t>
            </a:r>
            <a:r>
              <a:rPr lang="uk-UA" sz="1100" dirty="0">
                <a:latin typeface="Vinnytsia Sans" panose="00000500000000000000" pitchFamily="50" charset="0"/>
              </a:rPr>
              <a:t> </a:t>
            </a:r>
            <a:r>
              <a:rPr lang="uk-UA" sz="1100" b="1" dirty="0">
                <a:latin typeface="Vinnytsia Sans" panose="00000500000000000000" pitchFamily="50" charset="0"/>
              </a:rPr>
              <a:t>ремонт підвального приміщення </a:t>
            </a:r>
            <a:r>
              <a:rPr lang="uk-UA" sz="1100" b="1" dirty="0" smtClean="0">
                <a:latin typeface="Vinnytsia Sans" panose="00000500000000000000" pitchFamily="50" charset="0"/>
              </a:rPr>
              <a:t/>
            </a:r>
            <a:br>
              <a:rPr lang="uk-UA" sz="1100" b="1" dirty="0" smtClean="0">
                <a:latin typeface="Vinnytsia Sans" panose="00000500000000000000" pitchFamily="50" charset="0"/>
              </a:rPr>
            </a:br>
            <a:r>
              <a:rPr lang="uk-UA" sz="1100" dirty="0">
                <a:latin typeface="Vinnytsia Sans" panose="00000500000000000000" pitchFamily="50" charset="0"/>
              </a:rPr>
              <a:t>(</a:t>
            </a:r>
            <a:r>
              <a:rPr lang="uk-UA" sz="1100" dirty="0" smtClean="0">
                <a:latin typeface="Vinnytsia Sans" panose="00000500000000000000" pitchFamily="50" charset="0"/>
              </a:rPr>
              <a:t>вул</a:t>
            </a:r>
            <a:r>
              <a:rPr lang="uk-UA" sz="1100" dirty="0">
                <a:latin typeface="Vinnytsia Sans" panose="00000500000000000000" pitchFamily="50" charset="0"/>
              </a:rPr>
              <a:t>. Миколи Ващука, </a:t>
            </a:r>
            <a:r>
              <a:rPr lang="uk-UA" sz="1100" dirty="0" smtClean="0">
                <a:latin typeface="Vinnytsia Sans" panose="00000500000000000000" pitchFamily="50" charset="0"/>
              </a:rPr>
              <a:t>16)</a:t>
            </a:r>
            <a:endParaRPr lang="uk-UA" sz="1100" dirty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endParaRPr lang="uk-UA" sz="1100" dirty="0" smtClean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r>
              <a:rPr lang="uk-UA" sz="1100" b="1" dirty="0">
                <a:latin typeface="Vinnytsia Sans" panose="00000500000000000000" pitchFamily="50" charset="0"/>
              </a:rPr>
              <a:t>поточний</a:t>
            </a:r>
            <a:r>
              <a:rPr lang="uk-UA" sz="1100" dirty="0">
                <a:latin typeface="Vinnytsia Sans" panose="00000500000000000000" pitchFamily="50" charset="0"/>
              </a:rPr>
              <a:t> </a:t>
            </a:r>
            <a:r>
              <a:rPr lang="uk-UA" sz="1100" b="1" dirty="0">
                <a:latin typeface="Vinnytsia Sans" panose="00000500000000000000" pitchFamily="50" charset="0"/>
              </a:rPr>
              <a:t>ремонт</a:t>
            </a:r>
            <a:r>
              <a:rPr lang="uk-UA" sz="1100" dirty="0">
                <a:latin typeface="Vinnytsia Sans" panose="00000500000000000000" pitchFamily="50" charset="0"/>
              </a:rPr>
              <a:t> частини орендованого </a:t>
            </a:r>
            <a:r>
              <a:rPr lang="uk-UA" sz="1100" b="1" dirty="0">
                <a:latin typeface="Vinnytsia Sans" panose="00000500000000000000" pitchFamily="50" charset="0"/>
              </a:rPr>
              <a:t>підвального </a:t>
            </a:r>
            <a:r>
              <a:rPr lang="uk-UA" sz="1100" b="1" dirty="0" smtClean="0">
                <a:latin typeface="Vinnytsia Sans" panose="00000500000000000000" pitchFamily="50" charset="0"/>
              </a:rPr>
              <a:t>приміщення</a:t>
            </a:r>
            <a:r>
              <a:rPr lang="uk-UA" sz="1100" dirty="0" smtClean="0">
                <a:latin typeface="Vinnytsia Sans" panose="00000500000000000000" pitchFamily="50" charset="0"/>
              </a:rPr>
              <a:t> (вул</a:t>
            </a:r>
            <a:r>
              <a:rPr lang="uk-UA" sz="1100" dirty="0">
                <a:latin typeface="Vinnytsia Sans" panose="00000500000000000000" pitchFamily="50" charset="0"/>
              </a:rPr>
              <a:t>. Хмельницьке </a:t>
            </a:r>
            <a:r>
              <a:rPr lang="uk-UA" sz="1100" dirty="0" smtClean="0">
                <a:latin typeface="Vinnytsia Sans" panose="00000500000000000000" pitchFamily="50" charset="0"/>
              </a:rPr>
              <a:t/>
            </a:r>
            <a:br>
              <a:rPr lang="uk-UA" sz="1100" dirty="0" smtClean="0">
                <a:latin typeface="Vinnytsia Sans" panose="00000500000000000000" pitchFamily="50" charset="0"/>
              </a:rPr>
            </a:br>
            <a:r>
              <a:rPr lang="uk-UA" sz="1100" dirty="0" smtClean="0">
                <a:latin typeface="Vinnytsia Sans" panose="00000500000000000000" pitchFamily="50" charset="0"/>
              </a:rPr>
              <a:t>шосе</a:t>
            </a:r>
            <a:r>
              <a:rPr lang="uk-UA" sz="1100" dirty="0">
                <a:latin typeface="Vinnytsia Sans" panose="00000500000000000000" pitchFamily="50" charset="0"/>
              </a:rPr>
              <a:t>, </a:t>
            </a:r>
            <a:r>
              <a:rPr lang="uk-UA" sz="1100" dirty="0" smtClean="0">
                <a:latin typeface="Vinnytsia Sans" panose="00000500000000000000" pitchFamily="50" charset="0"/>
              </a:rPr>
              <a:t>53) </a:t>
            </a:r>
            <a:r>
              <a:rPr lang="uk-UA" sz="1100" dirty="0">
                <a:latin typeface="Vinnytsia Sans" panose="00000500000000000000" pitchFamily="50" charset="0"/>
              </a:rPr>
              <a:t>за рахунок </a:t>
            </a:r>
            <a:r>
              <a:rPr lang="uk-UA" sz="1100" dirty="0" smtClean="0">
                <a:latin typeface="Vinnytsia Sans" panose="00000500000000000000" pitchFamily="50" charset="0"/>
              </a:rPr>
              <a:t>орендаря</a:t>
            </a:r>
          </a:p>
          <a:p>
            <a:pPr marL="87313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r>
              <a:rPr lang="uk-UA" sz="1100" b="1" dirty="0">
                <a:latin typeface="Vinnytsia Sans" panose="00000500000000000000" pitchFamily="50" charset="0"/>
              </a:rPr>
              <a:t>автоматизована система відкриття дверей в об’єктах</a:t>
            </a:r>
            <a:r>
              <a:rPr lang="uk-UA" sz="1100" dirty="0">
                <a:latin typeface="Vinnytsia Sans" panose="00000500000000000000" pitchFamily="50" charset="0"/>
              </a:rPr>
              <a:t>, що </a:t>
            </a:r>
            <a:r>
              <a:rPr lang="uk-UA" sz="1100" dirty="0" smtClean="0">
                <a:latin typeface="Vinnytsia Sans" panose="00000500000000000000" pitchFamily="50" charset="0"/>
              </a:rPr>
              <a:t>використовуються </a:t>
            </a:r>
            <a:r>
              <a:rPr lang="uk-UA" sz="1100" dirty="0">
                <a:latin typeface="Vinnytsia Sans" panose="00000500000000000000" pitchFamily="50" charset="0"/>
              </a:rPr>
              <a:t>як </a:t>
            </a:r>
            <a:r>
              <a:rPr lang="uk-UA" sz="1100" dirty="0" smtClean="0">
                <a:latin typeface="Vinnytsia Sans" panose="00000500000000000000" pitchFamily="50" charset="0"/>
              </a:rPr>
              <a:t>укриття, які </a:t>
            </a:r>
            <a:r>
              <a:rPr lang="uk-UA" sz="1100" dirty="0">
                <a:latin typeface="Vinnytsia Sans" panose="00000500000000000000" pitchFamily="50" charset="0"/>
              </a:rPr>
              <a:t>перебувають на балансі КП «Агенція муніципальної нерухомості» ВМР</a:t>
            </a:r>
          </a:p>
          <a:p>
            <a:pPr marL="87313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endParaRPr lang="uk-UA" sz="1100" dirty="0" smtClean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endParaRPr lang="uk-UA" sz="1100" dirty="0" smtClean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  <a:p>
            <a:pPr marL="87313" lvl="0" defTabSz="685800" fontAlgn="t">
              <a:defRPr/>
            </a:pPr>
            <a:endParaRPr lang="uk-UA" sz="1100" dirty="0" smtClean="0">
              <a:latin typeface="Vinnytsia Sans" panose="00000500000000000000" pitchFamily="50" charset="0"/>
            </a:endParaRPr>
          </a:p>
          <a:p>
            <a:pPr marL="87313" lvl="0" defTabSz="685800" fontAlgn="t">
              <a:defRPr/>
            </a:pPr>
            <a:endParaRPr lang="uk-UA" sz="1100" dirty="0">
              <a:latin typeface="Vinnytsia Sans" panose="00000500000000000000" pitchFamily="50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672075" y="1576042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вал 17"/>
          <p:cNvSpPr/>
          <p:nvPr/>
        </p:nvSpPr>
        <p:spPr>
          <a:xfrm>
            <a:off x="4672075" y="2242003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вал 20"/>
          <p:cNvSpPr/>
          <p:nvPr/>
        </p:nvSpPr>
        <p:spPr>
          <a:xfrm>
            <a:off x="4672075" y="292111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/>
          <p:cNvSpPr/>
          <p:nvPr/>
        </p:nvSpPr>
        <p:spPr>
          <a:xfrm>
            <a:off x="4672075" y="3412157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/>
          <p:cNvSpPr/>
          <p:nvPr/>
        </p:nvSpPr>
        <p:spPr>
          <a:xfrm>
            <a:off x="4672075" y="4088621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9304" b="11031"/>
          <a:stretch/>
        </p:blipFill>
        <p:spPr>
          <a:xfrm>
            <a:off x="-1446" y="3226301"/>
            <a:ext cx="2639438" cy="165079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9" b="1002"/>
          <a:stretch/>
        </p:blipFill>
        <p:spPr>
          <a:xfrm>
            <a:off x="-1444" y="1528175"/>
            <a:ext cx="2636359" cy="1578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8" t="13853" r="9148" b="4199"/>
          <a:stretch/>
        </p:blipFill>
        <p:spPr>
          <a:xfrm>
            <a:off x="2757620" y="1528175"/>
            <a:ext cx="1593887" cy="15781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9284" r="3842" b="23956"/>
          <a:stretch/>
        </p:blipFill>
        <p:spPr>
          <a:xfrm>
            <a:off x="2762655" y="3226301"/>
            <a:ext cx="1588852" cy="16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7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" y="204279"/>
            <a:ext cx="1131652" cy="113165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БЕЗПЕЧНИЙ ПРОСТІР</a:t>
            </a:r>
            <a:endParaRPr lang="uk-UA" sz="2800" b="1" dirty="0"/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БЕЗПЕКА ТА ОБОРОНА</a:t>
            </a:r>
            <a:endParaRPr lang="ru-RU" sz="1400" b="1" dirty="0">
              <a:solidFill>
                <a:srgbClr val="C62223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176409" y="49880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4215871" y="538267"/>
            <a:ext cx="3384674" cy="0"/>
          </a:xfrm>
          <a:prstGeom prst="line">
            <a:avLst/>
          </a:prstGeom>
          <a:ln w="19050">
            <a:solidFill>
              <a:srgbClr val="C62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кутник 18"/>
          <p:cNvSpPr/>
          <p:nvPr/>
        </p:nvSpPr>
        <p:spPr>
          <a:xfrm>
            <a:off x="336849" y="1477204"/>
            <a:ext cx="3327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ПОЛІЦЕЙСЬКИЙ </a:t>
            </a:r>
            <a:r>
              <a:rPr lang="uk-UA" sz="12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ОФІЦЕР </a:t>
            </a:r>
            <a:r>
              <a:rPr lang="uk-UA" sz="12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ГРОМАДИ</a:t>
            </a:r>
          </a:p>
        </p:txBody>
      </p:sp>
      <p:sp>
        <p:nvSpPr>
          <p:cNvPr id="20" name="Прямокутник 19"/>
          <p:cNvSpPr/>
          <p:nvPr/>
        </p:nvSpPr>
        <p:spPr>
          <a:xfrm>
            <a:off x="4254780" y="1477204"/>
            <a:ext cx="24637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МІГРАЦІЙНА СЛУЖБА</a:t>
            </a:r>
            <a:endParaRPr lang="uk-UA" sz="1200" b="1" dirty="0">
              <a:solidFill>
                <a:srgbClr val="C62223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914674" y="227246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 fontAlgn="t">
              <a:defRPr/>
            </a:pPr>
            <a:r>
              <a:rPr lang="uk-UA" sz="1000" dirty="0">
                <a:latin typeface="Vinnytsia Sans" panose="00000500000000000000" pitchFamily="50" charset="0"/>
              </a:rPr>
              <a:t>П</a:t>
            </a:r>
            <a:r>
              <a:rPr lang="uk-UA" sz="1000" dirty="0" smtClean="0">
                <a:latin typeface="Vinnytsia Sans" panose="00000500000000000000" pitchFamily="50" charset="0"/>
              </a:rPr>
              <a:t>ідбір </a:t>
            </a:r>
            <a:r>
              <a:rPr lang="uk-UA" sz="1000" dirty="0">
                <a:latin typeface="Vinnytsia Sans" panose="00000500000000000000" pitchFamily="50" charset="0"/>
              </a:rPr>
              <a:t>приміщень </a:t>
            </a:r>
            <a:r>
              <a:rPr lang="uk-UA" sz="1000" dirty="0" smtClean="0">
                <a:latin typeface="Vinnytsia Sans" panose="00000500000000000000" pitchFamily="50" charset="0"/>
              </a:rPr>
              <a:t>(доступність</a:t>
            </a:r>
            <a:r>
              <a:rPr lang="uk-UA" sz="1000" dirty="0">
                <a:latin typeface="Vinnytsia Sans" panose="00000500000000000000" pitchFamily="50" charset="0"/>
              </a:rPr>
              <a:t>, </a:t>
            </a:r>
            <a:r>
              <a:rPr lang="uk-UA" sz="1000" dirty="0" smtClean="0">
                <a:latin typeface="Vinnytsia Sans" panose="00000500000000000000" pitchFamily="50" charset="0"/>
              </a:rPr>
              <a:t/>
            </a:r>
            <a:br>
              <a:rPr lang="uk-UA" sz="1000" dirty="0" smtClean="0">
                <a:latin typeface="Vinnytsia Sans" panose="00000500000000000000" pitchFamily="50" charset="0"/>
              </a:rPr>
            </a:br>
            <a:r>
              <a:rPr lang="uk-UA" sz="1000" dirty="0" smtClean="0">
                <a:latin typeface="Vinnytsia Sans" panose="00000500000000000000" pitchFamily="50" charset="0"/>
              </a:rPr>
              <a:t>мобільність </a:t>
            </a:r>
            <a:r>
              <a:rPr lang="uk-UA" sz="1000" dirty="0">
                <a:latin typeface="Vinnytsia Sans" panose="00000500000000000000" pitchFamily="50" charset="0"/>
              </a:rPr>
              <a:t>та </a:t>
            </a:r>
            <a:r>
              <a:rPr lang="uk-UA" sz="1000" dirty="0" smtClean="0">
                <a:latin typeface="Vinnytsia Sans" panose="00000500000000000000" pitchFamily="50" charset="0"/>
              </a:rPr>
              <a:t>логістика)</a:t>
            </a:r>
            <a:endParaRPr lang="uk-UA" sz="1000" dirty="0">
              <a:latin typeface="Vinnytsia Sans" panose="00000500000000000000" pitchFamily="50" charset="0"/>
            </a:endParaRPr>
          </a:p>
        </p:txBody>
      </p:sp>
      <p:sp>
        <p:nvSpPr>
          <p:cNvPr id="25" name="Прямокутник 24"/>
          <p:cNvSpPr/>
          <p:nvPr/>
        </p:nvSpPr>
        <p:spPr>
          <a:xfrm>
            <a:off x="4176409" y="183627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lvl="0" defTabSz="685800" fontAlgn="t">
              <a:defRPr/>
            </a:pPr>
            <a:r>
              <a:rPr lang="uk-UA" sz="1000" dirty="0">
                <a:latin typeface="Vinnytsia Sans" panose="00000500000000000000" pitchFamily="50" charset="0"/>
              </a:rPr>
              <a:t>Р</a:t>
            </a:r>
            <a:r>
              <a:rPr lang="uk-UA" sz="1000" dirty="0" smtClean="0">
                <a:latin typeface="Vinnytsia Sans" panose="00000500000000000000" pitchFamily="50" charset="0"/>
              </a:rPr>
              <a:t>озміщення органу виконавчої влади </a:t>
            </a:r>
            <a:br>
              <a:rPr lang="uk-UA" sz="1000" dirty="0" smtClean="0">
                <a:latin typeface="Vinnytsia Sans" panose="00000500000000000000" pitchFamily="50" charset="0"/>
              </a:rPr>
            </a:br>
            <a:r>
              <a:rPr lang="uk-UA" sz="1000" dirty="0" smtClean="0">
                <a:latin typeface="Vinnytsia Sans" panose="00000500000000000000" pitchFamily="50" charset="0"/>
              </a:rPr>
              <a:t>(</a:t>
            </a:r>
            <a:r>
              <a:rPr lang="uk-UA" sz="1000" dirty="0" err="1" smtClean="0">
                <a:latin typeface="Vinnytsia Sans" panose="00000500000000000000" pitchFamily="50" charset="0"/>
              </a:rPr>
              <a:t>просп</a:t>
            </a:r>
            <a:r>
              <a:rPr lang="uk-UA" sz="1000" dirty="0" smtClean="0">
                <a:latin typeface="Vinnytsia Sans" panose="00000500000000000000" pitchFamily="50" charset="0"/>
              </a:rPr>
              <a:t>. Коцюбинського, 78)</a:t>
            </a:r>
          </a:p>
          <a:p>
            <a:pPr marL="87313" defTabSz="685800" fontAlgn="t">
              <a:defRPr/>
            </a:pPr>
            <a:endParaRPr lang="uk-UA" sz="800" dirty="0" smtClean="0">
              <a:latin typeface="Vinnytsia Sans" panose="00000500000000000000" pitchFamily="50" charset="0"/>
            </a:endParaRPr>
          </a:p>
          <a:p>
            <a:pPr marL="87313" defTabSz="685800" fontAlgn="t">
              <a:defRPr/>
            </a:pPr>
            <a:r>
              <a:rPr lang="uk-UA" sz="1000" dirty="0" smtClean="0">
                <a:latin typeface="Vinnytsia Sans" panose="00000500000000000000" pitchFamily="50" charset="0"/>
              </a:rPr>
              <a:t>Підбір приміщення, </a:t>
            </a:r>
            <a:br>
              <a:rPr lang="uk-UA" sz="1000" dirty="0" smtClean="0">
                <a:latin typeface="Vinnytsia Sans" panose="00000500000000000000" pitchFamily="50" charset="0"/>
              </a:rPr>
            </a:br>
            <a:r>
              <a:rPr lang="uk-UA" sz="1000" dirty="0" smtClean="0">
                <a:latin typeface="Vinnytsia Sans" panose="00000500000000000000" pitchFamily="50" charset="0"/>
              </a:rPr>
              <a:t>створення належних умов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/>
          <a:stretch/>
        </p:blipFill>
        <p:spPr>
          <a:xfrm>
            <a:off x="0" y="2836888"/>
            <a:ext cx="3236066" cy="2306612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328626" y="1753430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atin typeface="Vinnytsia Sans" panose="00000500000000000000" pitchFamily="50" charset="0"/>
              </a:rPr>
              <a:t>10</a:t>
            </a:r>
            <a:endParaRPr lang="uk-UA" sz="3200" b="1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820622" y="1834776"/>
            <a:ext cx="20395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lvl="0" defTabSz="685800" fontAlgn="t">
              <a:defRPr/>
            </a:pPr>
            <a:r>
              <a:rPr lang="uk-UA" sz="1050" dirty="0">
                <a:latin typeface="Vinnytsia Sans" panose="00000500000000000000" pitchFamily="50" charset="0"/>
              </a:rPr>
              <a:t>поліцейських станцій на базі комунального майна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/>
          <a:stretch/>
        </p:blipFill>
        <p:spPr>
          <a:xfrm>
            <a:off x="3391216" y="2836888"/>
            <a:ext cx="2516992" cy="2306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 b="23366"/>
          <a:stretch/>
        </p:blipFill>
        <p:spPr>
          <a:xfrm>
            <a:off x="6063358" y="2836888"/>
            <a:ext cx="2481375" cy="230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" y="204279"/>
            <a:ext cx="1131652" cy="113165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БЕЗХАЗЯЙНЕ МАЙНО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БЕЗПЕКА ТА ОБОРОНА</a:t>
            </a:r>
            <a:endParaRPr lang="ru-RU" sz="1400" b="1" dirty="0">
              <a:solidFill>
                <a:srgbClr val="C62223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176409" y="49880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4215871" y="538267"/>
            <a:ext cx="3384674" cy="0"/>
          </a:xfrm>
          <a:prstGeom prst="line">
            <a:avLst/>
          </a:prstGeom>
          <a:ln w="19050">
            <a:solidFill>
              <a:srgbClr val="C622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кутник 18"/>
          <p:cNvSpPr/>
          <p:nvPr/>
        </p:nvSpPr>
        <p:spPr>
          <a:xfrm>
            <a:off x="336849" y="1658784"/>
            <a:ext cx="4351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НАБУТТЯ В </a:t>
            </a:r>
            <a:r>
              <a:rPr lang="uk-UA" sz="1200" b="1" dirty="0" smtClean="0">
                <a:solidFill>
                  <a:srgbClr val="C62223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КОМУНАЛЬНУ ВЛАСНІСТЬ</a:t>
            </a:r>
            <a:endParaRPr lang="uk-UA" sz="1200" b="1" dirty="0">
              <a:solidFill>
                <a:srgbClr val="C62223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710117" y="2113944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споруда цивільного захисту по вул. Київська, </a:t>
            </a:r>
            <a:r>
              <a:rPr lang="uk-UA" sz="1200" dirty="0" smtClean="0">
                <a:latin typeface="Vinnytsia Sans" panose="00000500000000000000" pitchFamily="50" charset="0"/>
              </a:rPr>
              <a:t>162Г</a:t>
            </a:r>
            <a:endParaRPr lang="uk-UA" sz="1200" dirty="0">
              <a:latin typeface="Vinnytsia Sans" panose="00000500000000000000" pitchFamily="50" charset="0"/>
            </a:endParaRP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b="1" dirty="0">
                <a:latin typeface="Vinnytsia Sans" panose="00000500000000000000" pitchFamily="50" charset="0"/>
              </a:rPr>
              <a:t>Нежитлові будівлі та їх споруди</a:t>
            </a:r>
            <a:r>
              <a:rPr lang="uk-UA" sz="1200" b="1" dirty="0" smtClean="0">
                <a:latin typeface="Vinnytsia Sans" panose="00000500000000000000" pitchFamily="50" charset="0"/>
              </a:rPr>
              <a:t>:</a:t>
            </a: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 </a:t>
            </a:r>
            <a:r>
              <a:rPr lang="uk-UA" sz="1200" dirty="0" err="1">
                <a:latin typeface="Vinnytsia Sans" panose="00000500000000000000" pitchFamily="50" charset="0"/>
              </a:rPr>
              <a:t>Гавришівка</a:t>
            </a:r>
            <a:r>
              <a:rPr lang="uk-UA" sz="1200" dirty="0">
                <a:latin typeface="Vinnytsia Sans" panose="00000500000000000000" pitchFamily="50" charset="0"/>
              </a:rPr>
              <a:t>, Вінницька ТГ, вул. Незалежності, 13</a:t>
            </a: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 Малі </a:t>
            </a:r>
            <a:r>
              <a:rPr lang="uk-UA" sz="1200" dirty="0" err="1">
                <a:latin typeface="Vinnytsia Sans" panose="00000500000000000000" pitchFamily="50" charset="0"/>
              </a:rPr>
              <a:t>Крушлинці</a:t>
            </a:r>
            <a:r>
              <a:rPr lang="uk-UA" sz="1200" dirty="0">
                <a:latin typeface="Vinnytsia Sans" panose="00000500000000000000" pitchFamily="50" charset="0"/>
              </a:rPr>
              <a:t>, вул. Незалежності, 6</a:t>
            </a: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 Малі </a:t>
            </a:r>
            <a:r>
              <a:rPr lang="uk-UA" sz="1200" dirty="0" err="1">
                <a:latin typeface="Vinnytsia Sans" panose="00000500000000000000" pitchFamily="50" charset="0"/>
              </a:rPr>
              <a:t>Крушлинці</a:t>
            </a:r>
            <a:r>
              <a:rPr lang="uk-UA" sz="1200" dirty="0">
                <a:latin typeface="Vinnytsia Sans" panose="00000500000000000000" pitchFamily="50" charset="0"/>
              </a:rPr>
              <a:t>, вул. Незалежності, 72</a:t>
            </a: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 </a:t>
            </a:r>
            <a:r>
              <a:rPr lang="uk-UA" sz="1200" dirty="0" err="1">
                <a:latin typeface="Vinnytsia Sans" panose="00000500000000000000" pitchFamily="50" charset="0"/>
              </a:rPr>
              <a:t>Гавришівка</a:t>
            </a:r>
            <a:r>
              <a:rPr lang="uk-UA" sz="1200" dirty="0">
                <a:latin typeface="Vinnytsia Sans" panose="00000500000000000000" pitchFamily="50" charset="0"/>
              </a:rPr>
              <a:t>, Вінницька ТГ вул. Лесі Українки, 13</a:t>
            </a: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 Малі </a:t>
            </a:r>
            <a:r>
              <a:rPr lang="uk-UA" sz="1200" dirty="0" err="1">
                <a:latin typeface="Vinnytsia Sans" panose="00000500000000000000" pitchFamily="50" charset="0"/>
              </a:rPr>
              <a:t>Крушлинці</a:t>
            </a:r>
            <a:r>
              <a:rPr lang="uk-UA" sz="1200" dirty="0">
                <a:latin typeface="Vinnytsia Sans" panose="00000500000000000000" pitchFamily="50" charset="0"/>
              </a:rPr>
              <a:t>, вул. Коцюбинського, б/н</a:t>
            </a:r>
          </a:p>
          <a:p>
            <a:pPr lvl="0" defTabSz="685800" fontAlgn="t">
              <a:spcAft>
                <a:spcPts val="600"/>
              </a:spcAft>
              <a:defRPr/>
            </a:pPr>
            <a:r>
              <a:rPr lang="uk-UA" sz="1200" dirty="0">
                <a:latin typeface="Vinnytsia Sans" panose="00000500000000000000" pitchFamily="50" charset="0"/>
              </a:rPr>
              <a:t>с. Малі </a:t>
            </a:r>
            <a:r>
              <a:rPr lang="uk-UA" sz="1200" dirty="0" err="1">
                <a:latin typeface="Vinnytsia Sans" panose="00000500000000000000" pitchFamily="50" charset="0"/>
              </a:rPr>
              <a:t>Крушлинці</a:t>
            </a:r>
            <a:r>
              <a:rPr lang="uk-UA" sz="1200" dirty="0">
                <a:latin typeface="Vinnytsia Sans" panose="00000500000000000000" pitchFamily="50" charset="0"/>
              </a:rPr>
              <a:t>, вул. Приозерна, б/н</a:t>
            </a:r>
          </a:p>
          <a:p>
            <a:pPr lvl="0" defTabSz="685800" fontAlgn="t">
              <a:spcAft>
                <a:spcPts val="600"/>
              </a:spcAft>
              <a:defRPr/>
            </a:pPr>
            <a:endParaRPr lang="uk-UA" sz="1200" dirty="0">
              <a:latin typeface="Vinnytsia Sans" panose="00000500000000000000" pitchFamily="50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53957" y="2192123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/>
          <p:cNvSpPr/>
          <p:nvPr/>
        </p:nvSpPr>
        <p:spPr>
          <a:xfrm>
            <a:off x="453957" y="2714144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/>
          <p:cNvSpPr/>
          <p:nvPr/>
        </p:nvSpPr>
        <p:spPr>
          <a:xfrm>
            <a:off x="453957" y="2955529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/>
          <p:cNvSpPr/>
          <p:nvPr/>
        </p:nvSpPr>
        <p:spPr>
          <a:xfrm>
            <a:off x="453957" y="3220512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Овал 28"/>
          <p:cNvSpPr/>
          <p:nvPr/>
        </p:nvSpPr>
        <p:spPr>
          <a:xfrm>
            <a:off x="453957" y="3485495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Овал 29"/>
          <p:cNvSpPr/>
          <p:nvPr/>
        </p:nvSpPr>
        <p:spPr>
          <a:xfrm>
            <a:off x="453957" y="3750478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Овал 30"/>
          <p:cNvSpPr/>
          <p:nvPr/>
        </p:nvSpPr>
        <p:spPr>
          <a:xfrm>
            <a:off x="453957" y="4015461"/>
            <a:ext cx="78372" cy="78372"/>
          </a:xfrm>
          <a:prstGeom prst="ellipse">
            <a:avLst/>
          </a:prstGeom>
          <a:solidFill>
            <a:srgbClr val="C62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880"/>
          <a:stretch/>
        </p:blipFill>
        <p:spPr>
          <a:xfrm>
            <a:off x="5233481" y="1407067"/>
            <a:ext cx="3910519" cy="19392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/>
          <a:stretch/>
        </p:blipFill>
        <p:spPr>
          <a:xfrm>
            <a:off x="7295745" y="3466162"/>
            <a:ext cx="1848255" cy="16773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/>
          <a:stretch/>
        </p:blipFill>
        <p:spPr>
          <a:xfrm>
            <a:off x="5246451" y="3468316"/>
            <a:ext cx="1868340" cy="168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ОРЕНДА ТА ПРИВАТИЗАЦІЯ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  <a:endParaRPr lang="ru-RU" sz="1400" b="1" dirty="0">
              <a:solidFill>
                <a:srgbClr val="EE8012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кутник 18"/>
          <p:cNvSpPr/>
          <p:nvPr/>
        </p:nvSpPr>
        <p:spPr>
          <a:xfrm>
            <a:off x="336849" y="1477203"/>
            <a:ext cx="6122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КОШТИ ВІД ВИКОРИСТАННЯ НЕРУХОМОГО МАЙНА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24" name="Прямокутник 23"/>
          <p:cNvSpPr/>
          <p:nvPr/>
        </p:nvSpPr>
        <p:spPr>
          <a:xfrm>
            <a:off x="6735615" y="2597785"/>
            <a:ext cx="20898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47,453</a:t>
            </a:r>
            <a:r>
              <a:rPr lang="ru-RU" sz="36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36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млн </a:t>
            </a:r>
            <a:r>
              <a:rPr lang="ru-RU" sz="1200" b="1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грн</a:t>
            </a: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32" name="Прямокутник 31"/>
          <p:cNvSpPr/>
          <p:nvPr/>
        </p:nvSpPr>
        <p:spPr>
          <a:xfrm>
            <a:off x="350620" y="1828343"/>
            <a:ext cx="2089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33,109</a:t>
            </a:r>
            <a:r>
              <a:rPr lang="ru-RU" sz="36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36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млн </a:t>
            </a:r>
            <a:r>
              <a:rPr lang="ru-RU" sz="1200" b="1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грн</a:t>
            </a: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</a:p>
          <a:p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від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оренди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нерухомого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майна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33" name="Прямокутник 32"/>
          <p:cNvSpPr/>
          <p:nvPr/>
        </p:nvSpPr>
        <p:spPr>
          <a:xfrm>
            <a:off x="350620" y="3244375"/>
            <a:ext cx="2018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14,344</a:t>
            </a:r>
            <a:r>
              <a:rPr lang="ru-RU" sz="36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br>
              <a:rPr lang="ru-RU" sz="36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млн </a:t>
            </a:r>
            <a:r>
              <a:rPr lang="ru-RU" sz="1200" b="1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грн</a:t>
            </a:r>
            <a:r>
              <a:rPr lang="ru-RU" sz="12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</a:p>
          <a:p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від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</a:t>
            </a: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приватизації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1200" dirty="0" err="1" smtClean="0">
                <a:latin typeface="Vinnytsia Sans" panose="00000500000000000000" pitchFamily="50" charset="0"/>
                <a:ea typeface="Verdana" panose="020B0604030504040204" pitchFamily="34" charset="0"/>
              </a:rPr>
              <a:t>нерухомого</a:t>
            </a:r>
            <a:r>
              <a:rPr lang="ru-RU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майна</a:t>
            </a:r>
            <a:endParaRPr lang="ru-RU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34" name="Прямокутник 33"/>
          <p:cNvSpPr/>
          <p:nvPr/>
        </p:nvSpPr>
        <p:spPr>
          <a:xfrm>
            <a:off x="2530433" y="2025926"/>
            <a:ext cx="38477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14,236 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млн грн — бюджет ВМТГ</a:t>
            </a:r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5,236 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млн грн — держбюджет </a:t>
            </a: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(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ПДВ)</a:t>
            </a:r>
          </a:p>
          <a:p>
            <a:pPr>
              <a:spcAft>
                <a:spcPts val="600"/>
              </a:spcAft>
            </a:pP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13,637 млн грн </a:t>
            </a: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—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 балансоутримувачі </a:t>
            </a:r>
            <a:endParaRPr lang="uk-UA" sz="1200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35" name="Прямокутник 34"/>
          <p:cNvSpPr/>
          <p:nvPr/>
        </p:nvSpPr>
        <p:spPr>
          <a:xfrm>
            <a:off x="2549888" y="3604931"/>
            <a:ext cx="4572000" cy="5386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11,955 млн 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грн </a:t>
            </a: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— бюджет ВМТГ</a:t>
            </a:r>
          </a:p>
          <a:p>
            <a:pPr>
              <a:spcAft>
                <a:spcPts val="600"/>
              </a:spcAft>
            </a:pP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2,389 млн </a:t>
            </a:r>
            <a:r>
              <a:rPr lang="uk-UA" sz="12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грн </a:t>
            </a:r>
            <a:r>
              <a:rPr lang="uk-UA" sz="1200" dirty="0">
                <a:latin typeface="Vinnytsia Sans" panose="00000500000000000000" pitchFamily="50" charset="0"/>
                <a:ea typeface="Verdana" panose="020B0604030504040204" pitchFamily="34" charset="0"/>
              </a:rPr>
              <a:t>— держбюджет (ПДВ)</a:t>
            </a:r>
          </a:p>
        </p:txBody>
      </p:sp>
      <p:sp>
        <p:nvSpPr>
          <p:cNvPr id="36" name="Рівнобедрений трикутник 35"/>
          <p:cNvSpPr/>
          <p:nvPr/>
        </p:nvSpPr>
        <p:spPr>
          <a:xfrm rot="5400000">
            <a:off x="2234670" y="2054807"/>
            <a:ext cx="186914" cy="161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Рівнобедрений трикутник 36"/>
          <p:cNvSpPr/>
          <p:nvPr/>
        </p:nvSpPr>
        <p:spPr>
          <a:xfrm rot="5400000">
            <a:off x="2234669" y="2310749"/>
            <a:ext cx="186914" cy="161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Рівнобедрений трикутник 37"/>
          <p:cNvSpPr/>
          <p:nvPr/>
        </p:nvSpPr>
        <p:spPr>
          <a:xfrm rot="5400000">
            <a:off x="2234671" y="2582848"/>
            <a:ext cx="186914" cy="161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Рівнобедрений трикутник 38"/>
          <p:cNvSpPr/>
          <p:nvPr/>
        </p:nvSpPr>
        <p:spPr>
          <a:xfrm rot="5400000">
            <a:off x="2236848" y="3649023"/>
            <a:ext cx="186914" cy="161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Рівнобедрений трикутник 39"/>
          <p:cNvSpPr/>
          <p:nvPr/>
        </p:nvSpPr>
        <p:spPr>
          <a:xfrm rot="5400000">
            <a:off x="2241317" y="3904032"/>
            <a:ext cx="186914" cy="161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Рівнобедрений трикутник 40"/>
          <p:cNvSpPr/>
          <p:nvPr/>
        </p:nvSpPr>
        <p:spPr>
          <a:xfrm rot="5400000">
            <a:off x="5787402" y="2763954"/>
            <a:ext cx="729793" cy="629133"/>
          </a:xfrm>
          <a:prstGeom prst="triangl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36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кутник 26"/>
          <p:cNvSpPr/>
          <p:nvPr/>
        </p:nvSpPr>
        <p:spPr>
          <a:xfrm>
            <a:off x="-1445" y="0"/>
            <a:ext cx="9145445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434502" y="0"/>
            <a:ext cx="849549" cy="1284051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566154" y="704572"/>
            <a:ext cx="674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Vinnytsia Sans" panose="00000500000000000000" pitchFamily="50" charset="0"/>
                <a:ea typeface="Verdana" panose="020B0604030504040204" pitchFamily="34" charset="0"/>
              </a:rPr>
              <a:t>ОРЕНДА </a:t>
            </a: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ru-RU" sz="2800" b="1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НЕРУХОМОГО МАЙНА</a:t>
            </a:r>
            <a:endParaRPr lang="ru-RU" sz="2800" b="1" dirty="0"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587185" y="396795"/>
            <a:ext cx="6957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#</a:t>
            </a:r>
            <a:r>
              <a:rPr lang="ru-RU" sz="1400" b="1" dirty="0" smtClean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СТІЙКІСТЬ</a:t>
            </a:r>
            <a:endParaRPr lang="ru-RU" sz="1400" b="1" dirty="0">
              <a:solidFill>
                <a:srgbClr val="EE8012"/>
              </a:solidFill>
              <a:latin typeface="Vinnytsia Sans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50723" y="498804"/>
            <a:ext cx="78372" cy="78372"/>
          </a:xfrm>
          <a:prstGeom prst="ellipse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2990185" y="538267"/>
            <a:ext cx="3384674" cy="0"/>
          </a:xfrm>
          <a:prstGeom prst="line">
            <a:avLst/>
          </a:prstGeom>
          <a:ln w="19050">
            <a:solidFill>
              <a:srgbClr val="EE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кутник 18"/>
          <p:cNvSpPr/>
          <p:nvPr/>
        </p:nvSpPr>
        <p:spPr>
          <a:xfrm>
            <a:off x="336849" y="1723633"/>
            <a:ext cx="71339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EE8012"/>
                </a:solidFill>
                <a:latin typeface="Vinnytsia Sans" panose="00000500000000000000" pitchFamily="50" charset="0"/>
                <a:ea typeface="Verdana" panose="020B0604030504040204" pitchFamily="34" charset="0"/>
              </a:rPr>
              <a:t>АУКЦІОНИ З ОРЕНДИ МАЙНА ДЛЯ РОЗМІЩЕННЯ КАВОВИХ АВТОМАТІВ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" y="154123"/>
            <a:ext cx="1213252" cy="1213252"/>
          </a:xfrm>
          <a:prstGeom prst="rect">
            <a:avLst/>
          </a:prstGeom>
        </p:spPr>
      </p:pic>
      <p:sp>
        <p:nvSpPr>
          <p:cNvPr id="23" name="Прямокутник 22"/>
          <p:cNvSpPr/>
          <p:nvPr/>
        </p:nvSpPr>
        <p:spPr>
          <a:xfrm>
            <a:off x="3116769" y="1810612"/>
            <a:ext cx="28672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400" dirty="0" smtClean="0">
              <a:latin typeface="Vinnytsia Sans" panose="00000500000000000000" pitchFamily="50" charset="0"/>
            </a:endParaRPr>
          </a:p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10 002 </a:t>
            </a:r>
            <a:r>
              <a:rPr lang="ru-RU" sz="1200" b="1" dirty="0" err="1">
                <a:latin typeface="Vinnytsia Sans" panose="00000500000000000000" pitchFamily="50" charset="0"/>
              </a:rPr>
              <a:t>грн</a:t>
            </a:r>
            <a:endParaRPr lang="ru-RU" sz="1200" b="1" dirty="0">
              <a:latin typeface="Vinnytsia Sans" panose="00000500000000000000" pitchFamily="50" charset="0"/>
            </a:endParaRPr>
          </a:p>
          <a:p>
            <a:pPr lvl="0"/>
            <a:r>
              <a:rPr lang="ru-RU" sz="1200" b="1" dirty="0" err="1">
                <a:latin typeface="Vinnytsia Sans" panose="00000500000000000000" pitchFamily="50" charset="0"/>
              </a:rPr>
              <a:t>кінцева</a:t>
            </a:r>
            <a:r>
              <a:rPr lang="ru-RU" sz="1200" b="1" dirty="0">
                <a:latin typeface="Vinnytsia Sans" panose="00000500000000000000" pitchFamily="50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</a:rPr>
              <a:t>орендна</a:t>
            </a:r>
            <a:r>
              <a:rPr lang="ru-RU" sz="1200" b="1" dirty="0">
                <a:latin typeface="Vinnytsia Sans" panose="00000500000000000000" pitchFamily="50" charset="0"/>
              </a:rPr>
              <a:t> плата </a:t>
            </a:r>
            <a:r>
              <a:rPr lang="ru-RU" sz="1200" b="1" dirty="0" smtClean="0">
                <a:latin typeface="Vinnytsia Sans" panose="00000500000000000000" pitchFamily="50" charset="0"/>
              </a:rPr>
              <a:t/>
            </a:r>
            <a:br>
              <a:rPr lang="ru-RU" sz="1200" b="1" dirty="0" smtClean="0">
                <a:latin typeface="Vinnytsia Sans" panose="00000500000000000000" pitchFamily="50" charset="0"/>
              </a:rPr>
            </a:br>
            <a:r>
              <a:rPr lang="ru-RU" sz="1200" b="1" dirty="0" smtClean="0">
                <a:latin typeface="Vinnytsia Sans" panose="00000500000000000000" pitchFamily="50" charset="0"/>
              </a:rPr>
              <a:t>(</a:t>
            </a:r>
            <a:r>
              <a:rPr lang="ru-RU" sz="1200" b="1" dirty="0">
                <a:latin typeface="Vinnytsia Sans" panose="00000500000000000000" pitchFamily="50" charset="0"/>
              </a:rPr>
              <a:t>старт - </a:t>
            </a:r>
            <a:r>
              <a:rPr lang="ru-RU" sz="1200" b="1" dirty="0" smtClean="0">
                <a:latin typeface="Vinnytsia Sans" panose="00000500000000000000" pitchFamily="50" charset="0"/>
              </a:rPr>
              <a:t>100,68 </a:t>
            </a:r>
            <a:r>
              <a:rPr lang="ru-RU" sz="1200" b="1" dirty="0" err="1" smtClean="0">
                <a:latin typeface="Vinnytsia Sans" panose="00000500000000000000" pitchFamily="50" charset="0"/>
              </a:rPr>
              <a:t>грн</a:t>
            </a:r>
            <a:r>
              <a:rPr lang="ru-RU" sz="1200" b="1" dirty="0" smtClean="0">
                <a:latin typeface="Vinnytsia Sans" panose="00000500000000000000" pitchFamily="50" charset="0"/>
              </a:rPr>
              <a:t>), 8 </a:t>
            </a:r>
            <a:r>
              <a:rPr lang="ru-RU" sz="1200" b="1" dirty="0" err="1" smtClean="0">
                <a:latin typeface="Vinnytsia Sans" panose="00000500000000000000" pitchFamily="50" charset="0"/>
              </a:rPr>
              <a:t>учасників</a:t>
            </a:r>
            <a:endParaRPr lang="ru-RU" sz="1200" b="1" dirty="0" smtClean="0">
              <a:latin typeface="Vinnytsia Sans" panose="00000500000000000000" pitchFamily="50" charset="0"/>
            </a:endParaRPr>
          </a:p>
          <a:p>
            <a:pPr lvl="0"/>
            <a:endParaRPr lang="ru-RU" sz="1200" b="1" dirty="0">
              <a:latin typeface="Vinnytsia Sans" panose="00000500000000000000" pitchFamily="50" charset="0"/>
            </a:endParaRPr>
          </a:p>
          <a:p>
            <a:pPr lvl="0"/>
            <a:r>
              <a:rPr lang="uk-UA" sz="1000" dirty="0">
                <a:latin typeface="Vinnytsia Sans" panose="00000500000000000000" pitchFamily="50" charset="0"/>
              </a:rPr>
              <a:t>вул. Хмельницьке шосе, 96 </a:t>
            </a:r>
            <a:r>
              <a:rPr lang="uk-UA" sz="1000" dirty="0" smtClean="0">
                <a:latin typeface="Vinnytsia Sans" panose="00000500000000000000" pitchFamily="50" charset="0"/>
              </a:rPr>
              <a:t>(1 </a:t>
            </a:r>
            <a:r>
              <a:rPr lang="uk-UA" sz="1000" kern="18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000" kern="1800" baseline="300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25" name="Прямокутник 24"/>
          <p:cNvSpPr/>
          <p:nvPr/>
        </p:nvSpPr>
        <p:spPr>
          <a:xfrm>
            <a:off x="5911693" y="2021387"/>
            <a:ext cx="2841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13 110 </a:t>
            </a:r>
            <a:r>
              <a:rPr lang="ru-RU" sz="1200" b="1" dirty="0" err="1" smtClean="0">
                <a:latin typeface="Vinnytsia Sans" panose="00000500000000000000" pitchFamily="50" charset="0"/>
              </a:rPr>
              <a:t>грн</a:t>
            </a:r>
            <a:endParaRPr lang="ru-RU" sz="1200" b="1" dirty="0">
              <a:latin typeface="Vinnytsia Sans" panose="00000500000000000000" pitchFamily="50" charset="0"/>
            </a:endParaRPr>
          </a:p>
          <a:p>
            <a:pPr lvl="0"/>
            <a:r>
              <a:rPr lang="ru-RU" sz="1200" b="1" dirty="0" err="1" smtClean="0">
                <a:latin typeface="Vinnytsia Sans" panose="00000500000000000000" pitchFamily="50" charset="0"/>
              </a:rPr>
              <a:t>кінцева</a:t>
            </a:r>
            <a:r>
              <a:rPr lang="ru-RU" sz="1200" b="1" dirty="0" smtClean="0">
                <a:latin typeface="Vinnytsia Sans" panose="00000500000000000000" pitchFamily="50" charset="0"/>
              </a:rPr>
              <a:t> </a:t>
            </a:r>
            <a:r>
              <a:rPr lang="ru-RU" sz="1200" b="1" dirty="0" err="1" smtClean="0">
                <a:latin typeface="Vinnytsia Sans" panose="00000500000000000000" pitchFamily="50" charset="0"/>
              </a:rPr>
              <a:t>орендна</a:t>
            </a:r>
            <a:r>
              <a:rPr lang="ru-RU" sz="1200" b="1" dirty="0" smtClean="0">
                <a:latin typeface="Vinnytsia Sans" panose="00000500000000000000" pitchFamily="50" charset="0"/>
              </a:rPr>
              <a:t> плата</a:t>
            </a:r>
            <a:r>
              <a:rPr lang="ru-RU" sz="1200" b="1" dirty="0">
                <a:latin typeface="Vinnytsia Sans" panose="00000500000000000000" pitchFamily="50" charset="0"/>
              </a:rPr>
              <a:t> </a:t>
            </a:r>
            <a:r>
              <a:rPr lang="ru-RU" sz="1200" b="1" dirty="0" smtClean="0">
                <a:latin typeface="Vinnytsia Sans" panose="00000500000000000000" pitchFamily="50" charset="0"/>
              </a:rPr>
              <a:t/>
            </a:r>
            <a:br>
              <a:rPr lang="ru-RU" sz="1200" b="1" dirty="0" smtClean="0">
                <a:latin typeface="Vinnytsia Sans" panose="00000500000000000000" pitchFamily="50" charset="0"/>
              </a:rPr>
            </a:br>
            <a:r>
              <a:rPr lang="ru-RU" sz="1200" b="1" dirty="0" smtClean="0">
                <a:latin typeface="Vinnytsia Sans" panose="00000500000000000000" pitchFamily="50" charset="0"/>
              </a:rPr>
              <a:t>(старт - 15,91 </a:t>
            </a:r>
            <a:r>
              <a:rPr lang="ru-RU" sz="1200" b="1" dirty="0" err="1" smtClean="0">
                <a:latin typeface="Vinnytsia Sans" panose="00000500000000000000" pitchFamily="50" charset="0"/>
              </a:rPr>
              <a:t>грн</a:t>
            </a:r>
            <a:r>
              <a:rPr lang="ru-RU" sz="1200" b="1" dirty="0" smtClean="0">
                <a:latin typeface="Vinnytsia Sans" panose="00000500000000000000" pitchFamily="50" charset="0"/>
              </a:rPr>
              <a:t>), 8 </a:t>
            </a:r>
            <a:r>
              <a:rPr lang="ru-RU" sz="1200" b="1" dirty="0" err="1">
                <a:latin typeface="Vinnytsia Sans" panose="00000500000000000000" pitchFamily="50" charset="0"/>
              </a:rPr>
              <a:t>учасників</a:t>
            </a:r>
            <a:endParaRPr lang="ru-RU" sz="1200" b="1" dirty="0">
              <a:latin typeface="Vinnytsia Sans" panose="00000500000000000000" pitchFamily="50" charset="0"/>
            </a:endParaRPr>
          </a:p>
        </p:txBody>
      </p:sp>
      <p:pic>
        <p:nvPicPr>
          <p:cNvPr id="26" name="Рисунок 3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1" y="3354132"/>
            <a:ext cx="2469623" cy="178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кутник 27"/>
          <p:cNvSpPr/>
          <p:nvPr/>
        </p:nvSpPr>
        <p:spPr>
          <a:xfrm>
            <a:off x="347297" y="1810613"/>
            <a:ext cx="286729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400" dirty="0" smtClean="0">
              <a:latin typeface="Vinnytsia Sans" panose="00000500000000000000" pitchFamily="50" charset="0"/>
            </a:endParaRPr>
          </a:p>
          <a:p>
            <a:pPr lvl="0"/>
            <a:r>
              <a:rPr lang="ru-RU" sz="3200" b="1" dirty="0">
                <a:latin typeface="Vinnytsia Sans" panose="00000500000000000000" pitchFamily="50" charset="0"/>
              </a:rPr>
              <a:t>7</a:t>
            </a:r>
            <a:r>
              <a:rPr lang="ru-RU" sz="3200" b="1" dirty="0" smtClean="0">
                <a:latin typeface="Vinnytsia Sans" panose="00000500000000000000" pitchFamily="50" charset="0"/>
              </a:rPr>
              <a:t> 501 </a:t>
            </a:r>
            <a:r>
              <a:rPr lang="ru-RU" sz="1200" b="1" dirty="0" err="1">
                <a:latin typeface="Vinnytsia Sans" panose="00000500000000000000" pitchFamily="50" charset="0"/>
              </a:rPr>
              <a:t>грн</a:t>
            </a:r>
            <a:endParaRPr lang="ru-RU" sz="1200" b="1" dirty="0">
              <a:latin typeface="Vinnytsia Sans" panose="00000500000000000000" pitchFamily="50" charset="0"/>
            </a:endParaRPr>
          </a:p>
          <a:p>
            <a:pPr lvl="0"/>
            <a:r>
              <a:rPr lang="ru-RU" sz="1200" b="1" dirty="0" err="1">
                <a:latin typeface="Vinnytsia Sans" panose="00000500000000000000" pitchFamily="50" charset="0"/>
              </a:rPr>
              <a:t>кінцева</a:t>
            </a:r>
            <a:r>
              <a:rPr lang="ru-RU" sz="1200" b="1" dirty="0">
                <a:latin typeface="Vinnytsia Sans" panose="00000500000000000000" pitchFamily="50" charset="0"/>
              </a:rPr>
              <a:t> </a:t>
            </a:r>
            <a:r>
              <a:rPr lang="ru-RU" sz="1200" b="1" dirty="0" err="1">
                <a:latin typeface="Vinnytsia Sans" panose="00000500000000000000" pitchFamily="50" charset="0"/>
              </a:rPr>
              <a:t>орендна</a:t>
            </a:r>
            <a:r>
              <a:rPr lang="ru-RU" sz="1200" b="1" dirty="0">
                <a:latin typeface="Vinnytsia Sans" panose="00000500000000000000" pitchFamily="50" charset="0"/>
              </a:rPr>
              <a:t> плата </a:t>
            </a:r>
            <a:r>
              <a:rPr lang="ru-RU" sz="1200" b="1" dirty="0" smtClean="0">
                <a:latin typeface="Vinnytsia Sans" panose="00000500000000000000" pitchFamily="50" charset="0"/>
              </a:rPr>
              <a:t/>
            </a:r>
            <a:br>
              <a:rPr lang="ru-RU" sz="1200" b="1" dirty="0" smtClean="0">
                <a:latin typeface="Vinnytsia Sans" panose="00000500000000000000" pitchFamily="50" charset="0"/>
              </a:rPr>
            </a:br>
            <a:r>
              <a:rPr lang="ru-RU" sz="1200" b="1" dirty="0" smtClean="0">
                <a:latin typeface="Vinnytsia Sans" panose="00000500000000000000" pitchFamily="50" charset="0"/>
              </a:rPr>
              <a:t>(</a:t>
            </a:r>
            <a:r>
              <a:rPr lang="ru-RU" sz="1200" b="1" dirty="0">
                <a:latin typeface="Vinnytsia Sans" panose="00000500000000000000" pitchFamily="50" charset="0"/>
              </a:rPr>
              <a:t>старт - </a:t>
            </a:r>
            <a:r>
              <a:rPr lang="ru-RU" sz="1200" b="1" dirty="0" smtClean="0">
                <a:latin typeface="Vinnytsia Sans" panose="00000500000000000000" pitchFamily="50" charset="0"/>
              </a:rPr>
              <a:t>14,44 </a:t>
            </a:r>
            <a:r>
              <a:rPr lang="ru-RU" sz="1200" b="1" dirty="0" err="1" smtClean="0">
                <a:latin typeface="Vinnytsia Sans" panose="00000500000000000000" pitchFamily="50" charset="0"/>
              </a:rPr>
              <a:t>грн</a:t>
            </a:r>
            <a:r>
              <a:rPr lang="ru-RU" sz="1200" b="1" dirty="0" smtClean="0">
                <a:latin typeface="Vinnytsia Sans" panose="00000500000000000000" pitchFamily="50" charset="0"/>
              </a:rPr>
              <a:t>), 3 </a:t>
            </a:r>
            <a:r>
              <a:rPr lang="ru-RU" sz="1200" b="1" dirty="0" err="1" smtClean="0">
                <a:latin typeface="Vinnytsia Sans" panose="00000500000000000000" pitchFamily="50" charset="0"/>
              </a:rPr>
              <a:t>учасники</a:t>
            </a:r>
            <a:endParaRPr lang="ru-RU" sz="1200" b="1" dirty="0" smtClean="0">
              <a:latin typeface="Vinnytsia Sans" panose="00000500000000000000" pitchFamily="50" charset="0"/>
            </a:endParaRPr>
          </a:p>
          <a:p>
            <a:pPr lvl="0"/>
            <a:endParaRPr lang="ru-RU" sz="1200" dirty="0" smtClean="0">
              <a:latin typeface="Vinnytsia Sans" panose="00000500000000000000" pitchFamily="50" charset="0"/>
            </a:endParaRPr>
          </a:p>
          <a:p>
            <a:pPr lvl="0"/>
            <a:r>
              <a:rPr lang="uk-UA" sz="1000" dirty="0">
                <a:latin typeface="Vinnytsia Sans" panose="00000500000000000000" pitchFamily="50" charset="0"/>
              </a:rPr>
              <a:t>вул. </a:t>
            </a:r>
            <a:r>
              <a:rPr lang="uk-UA" sz="1000" dirty="0" err="1">
                <a:latin typeface="Vinnytsia Sans" panose="00000500000000000000" pitchFamily="50" charset="0"/>
              </a:rPr>
              <a:t>Синьоводська</a:t>
            </a:r>
            <a:r>
              <a:rPr lang="uk-UA" sz="1000" dirty="0">
                <a:latin typeface="Vinnytsia Sans" panose="00000500000000000000" pitchFamily="50" charset="0"/>
              </a:rPr>
              <a:t>, </a:t>
            </a:r>
            <a:r>
              <a:rPr lang="uk-UA" sz="1000" dirty="0" smtClean="0">
                <a:latin typeface="Vinnytsia Sans" panose="00000500000000000000" pitchFamily="50" charset="0"/>
              </a:rPr>
              <a:t>142 (1 </a:t>
            </a:r>
            <a:r>
              <a:rPr lang="uk-UA" sz="1000" kern="1800" dirty="0" smtClean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000" kern="1800" baseline="30000" dirty="0" smtClean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 smtClean="0">
                <a:latin typeface="Vinnytsia Sans" panose="00000500000000000000" pitchFamily="50" charset="0"/>
              </a:rPr>
              <a:t>)</a:t>
            </a:r>
            <a:endParaRPr lang="ru-RU" sz="1000" dirty="0">
              <a:latin typeface="Vinnytsia Sans" panose="00000500000000000000" pitchFamily="50" charset="0"/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5924663" y="3037565"/>
            <a:ext cx="23106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dirty="0">
                <a:latin typeface="Vinnytsia Sans" panose="00000500000000000000" pitchFamily="50" charset="0"/>
              </a:rPr>
              <a:t>просп. </a:t>
            </a:r>
            <a:r>
              <a:rPr lang="ru-RU" sz="1000" dirty="0" err="1">
                <a:latin typeface="Vinnytsia Sans" panose="00000500000000000000" pitchFamily="50" charset="0"/>
              </a:rPr>
              <a:t>Космонавтів</a:t>
            </a:r>
            <a:r>
              <a:rPr lang="ru-RU" sz="1000" dirty="0">
                <a:latin typeface="Vinnytsia Sans" panose="00000500000000000000" pitchFamily="50" charset="0"/>
              </a:rPr>
              <a:t>, </a:t>
            </a:r>
            <a:r>
              <a:rPr lang="ru-RU" sz="1000" dirty="0" smtClean="0">
                <a:latin typeface="Vinnytsia Sans" panose="00000500000000000000" pitchFamily="50" charset="0"/>
              </a:rPr>
              <a:t>30 (1 </a:t>
            </a:r>
            <a:r>
              <a:rPr lang="uk-UA" sz="1000" kern="18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000" kern="1800" baseline="30000" dirty="0">
                <a:latin typeface="Vinnytsia Sans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Vinnytsia Sans" panose="00000500000000000000" pitchFamily="50" charset="0"/>
              </a:rPr>
              <a:t>)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66" y="3340031"/>
            <a:ext cx="2381721" cy="1786291"/>
          </a:xfrm>
          <a:prstGeom prst="rect">
            <a:avLst/>
          </a:prstGeom>
        </p:spPr>
      </p:pic>
      <p:sp>
        <p:nvSpPr>
          <p:cNvPr id="31" name="Прямокутник 30"/>
          <p:cNvSpPr/>
          <p:nvPr/>
        </p:nvSpPr>
        <p:spPr>
          <a:xfrm>
            <a:off x="6689620" y="664831"/>
            <a:ext cx="24754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Vinnytsia Sans" panose="00000500000000000000" pitchFamily="50" charset="0"/>
              </a:rPr>
              <a:t>647</a:t>
            </a:r>
            <a:r>
              <a:rPr lang="ru-RU" sz="2500" b="1" dirty="0" smtClean="0">
                <a:latin typeface="Vinnytsia Sans" panose="00000500000000000000" pitchFamily="50" charset="0"/>
              </a:rPr>
              <a:t> </a:t>
            </a:r>
            <a:r>
              <a:rPr lang="ru-RU" sz="1200" b="1" dirty="0" smtClean="0">
                <a:latin typeface="Vinnytsia Sans" panose="00000500000000000000" pitchFamily="50" charset="0"/>
              </a:rPr>
              <a:t>тис. </a:t>
            </a:r>
            <a:r>
              <a:rPr lang="ru-RU" sz="1200" b="1" dirty="0" err="1" smtClean="0">
                <a:latin typeface="Vinnytsia Sans" panose="00000500000000000000" pitchFamily="50" charset="0"/>
              </a:rPr>
              <a:t>грн</a:t>
            </a:r>
            <a:endParaRPr lang="ru-RU" sz="1200" b="1" dirty="0">
              <a:latin typeface="Vinnytsia Sans" panose="00000500000000000000" pitchFamily="50" charset="0"/>
            </a:endParaRPr>
          </a:p>
          <a:p>
            <a:pPr lvl="0"/>
            <a:r>
              <a:rPr lang="uk-UA" sz="800" dirty="0">
                <a:latin typeface="Vinnytsia Sans" panose="00000500000000000000" pitchFamily="50" charset="0"/>
                <a:ea typeface="Verdana" panose="020B0604030504040204" pitchFamily="34" charset="0"/>
              </a:rPr>
              <a:t>Надходження від оренди 14 об’єктів </a:t>
            </a:r>
            <a:r>
              <a:rPr lang="uk-UA" sz="8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/>
            </a:r>
            <a:br>
              <a:rPr lang="uk-UA" sz="8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8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в рік (≈ 50 тис. грн. від 1 об’єкта) </a:t>
            </a:r>
            <a:br>
              <a:rPr lang="uk-UA" sz="800" dirty="0" smtClean="0">
                <a:latin typeface="Vinnytsia Sans" panose="00000500000000000000" pitchFamily="50" charset="0"/>
                <a:ea typeface="Verdana" panose="020B0604030504040204" pitchFamily="34" charset="0"/>
              </a:rPr>
            </a:br>
            <a:r>
              <a:rPr lang="uk-UA" sz="8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загальна площа за договорами 22 м</a:t>
            </a:r>
            <a:r>
              <a:rPr lang="uk-UA" sz="800" baseline="30000" dirty="0" smtClean="0">
                <a:latin typeface="Vinnytsia Sans" panose="00000500000000000000" pitchFamily="50" charset="0"/>
                <a:ea typeface="Verdana" panose="020B0604030504040204" pitchFamily="34" charset="0"/>
              </a:rPr>
              <a:t>2</a:t>
            </a:r>
            <a:endParaRPr lang="ru-RU" sz="800" b="1" baseline="30000" dirty="0">
              <a:latin typeface="Vinnytsia Sans" panose="00000500000000000000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255" y="3349496"/>
            <a:ext cx="1580159" cy="179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6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2015A12536F9647B1EDB11D9C070094" ma:contentTypeVersion="0" ma:contentTypeDescription="Створення нового документа." ma:contentTypeScope="" ma:versionID="949f7b0580111e6e13ab66161a6fc08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4c4b053e09d70c108fd918a43ec0e2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481A59-5340-4A3D-BBF0-62599B310C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580A4E-1D58-4C3A-8E94-8CD0303853EA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A869DCA-DFE2-4953-AC10-FBB84DE47C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16929</TotalTime>
  <Words>1338</Words>
  <Application>Microsoft Office PowerPoint</Application>
  <PresentationFormat>Екран (16:9)</PresentationFormat>
  <Paragraphs>231</Paragraphs>
  <Slides>23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Microsoft Sans Serif</vt:lpstr>
      <vt:lpstr>Times New Roman</vt:lpstr>
      <vt:lpstr>Verdana</vt:lpstr>
      <vt:lpstr>Vinnytsia Sans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Мірчук Сергій Валерійович</dc:creator>
  <cp:lastModifiedBy>Кучер Інна Валеріївна</cp:lastModifiedBy>
  <cp:revision>250</cp:revision>
  <cp:lastPrinted>2024-02-20T10:44:59Z</cp:lastPrinted>
  <dcterms:created xsi:type="dcterms:W3CDTF">2020-06-23T09:28:56Z</dcterms:created>
  <dcterms:modified xsi:type="dcterms:W3CDTF">2024-12-19T06:57:22Z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0x010100F2015A12536F9647B1EDB11D9C070094</vt:lpwstr>
  </property>
</Properties>
</file>